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Calibri" panose="020F0502020204030204" pitchFamily="34" charset="0"/>
      <p:regular r:id="rId22"/>
      <p:bold r:id="rId23"/>
      <p:italic r:id="rId24"/>
      <p:boldItalic r:id="rId25"/>
    </p:embeddedFont>
    <p:embeddedFont>
      <p:font typeface="Canva Sans" panose="020B0604020202020204" charset="0"/>
      <p:regular r:id="rId26"/>
    </p:embeddedFont>
    <p:embeddedFont>
      <p:font typeface="Canva Sans Bold" panose="020B0604020202020204" charset="0"/>
      <p:regular r:id="rId27"/>
    </p:embeddedFont>
    <p:embeddedFont>
      <p:font typeface="DM Sans" panose="020B0604020202020204" charset="0"/>
      <p:regular r:id="rId28"/>
    </p:embeddedFont>
    <p:embeddedFont>
      <p:font typeface="Dream Avenue" panose="020B0604020202020204" charset="0"/>
      <p:regular r:id="rId29"/>
    </p:embeddedFont>
    <p:embeddedFont>
      <p:font typeface="Playfair Display" panose="020B0604020202020204" charset="0"/>
      <p:regular r:id="rId30"/>
    </p:embeddedFont>
    <p:embeddedFont>
      <p:font typeface="Playfair Display Bold"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f3309cd228141f70" providerId="LiveId" clId="{D17C9B6F-D055-4668-BC51-B63CD99BC4B2}"/>
    <pc:docChg chg="addSld delSld modSld">
      <pc:chgData name="" userId="f3309cd228141f70" providerId="LiveId" clId="{D17C9B6F-D055-4668-BC51-B63CD99BC4B2}" dt="2024-09-01T16:42:32.933" v="28" actId="2696"/>
      <pc:docMkLst>
        <pc:docMk/>
      </pc:docMkLst>
      <pc:sldChg chg="addSp delSp modSp">
        <pc:chgData name="" userId="f3309cd228141f70" providerId="LiveId" clId="{D17C9B6F-D055-4668-BC51-B63CD99BC4B2}" dt="2024-09-01T16:31:19.703" v="1"/>
        <pc:sldMkLst>
          <pc:docMk/>
          <pc:sldMk cId="0" sldId="275"/>
        </pc:sldMkLst>
        <pc:spChg chg="add del mod">
          <ac:chgData name="" userId="f3309cd228141f70" providerId="LiveId" clId="{D17C9B6F-D055-4668-BC51-B63CD99BC4B2}" dt="2024-09-01T16:31:19.703" v="1"/>
          <ac:spMkLst>
            <pc:docMk/>
            <pc:sldMk cId="0" sldId="275"/>
            <ac:spMk id="13" creationId="{24C8997B-DF21-49B3-AD99-A82F7C88A1BE}"/>
          </ac:spMkLst>
        </pc:spChg>
      </pc:sldChg>
      <pc:sldChg chg="delSp modSp add del">
        <pc:chgData name="" userId="f3309cd228141f70" providerId="LiveId" clId="{D17C9B6F-D055-4668-BC51-B63CD99BC4B2}" dt="2024-09-01T16:42:32.933" v="28" actId="2696"/>
        <pc:sldMkLst>
          <pc:docMk/>
          <pc:sldMk cId="1788329310" sldId="276"/>
        </pc:sldMkLst>
        <pc:spChg chg="del mod">
          <ac:chgData name="" userId="f3309cd228141f70" providerId="LiveId" clId="{D17C9B6F-D055-4668-BC51-B63CD99BC4B2}" dt="2024-09-01T16:42:22.962" v="27"/>
          <ac:spMkLst>
            <pc:docMk/>
            <pc:sldMk cId="1788329310" sldId="276"/>
            <ac:spMk id="12"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01-Sep-24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01-Sep-24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01-Sep-24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01-Sep-24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01-Sep-24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01-Sep-24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01-Sep-24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01-Sep-24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01-Sep-24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01-Sep-24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01-Sep-24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01-Sep-24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554560" y="0"/>
            <a:ext cx="5733440" cy="10287000"/>
            <a:chOff x="0" y="0"/>
            <a:chExt cx="1939460" cy="3479800"/>
          </a:xfrm>
        </p:grpSpPr>
        <p:sp>
          <p:nvSpPr>
            <p:cNvPr id="3" name="Freeform 3"/>
            <p:cNvSpPr/>
            <p:nvPr/>
          </p:nvSpPr>
          <p:spPr>
            <a:xfrm>
              <a:off x="0" y="0"/>
              <a:ext cx="1939460" cy="3479800"/>
            </a:xfrm>
            <a:custGeom>
              <a:avLst/>
              <a:gdLst/>
              <a:ahLst/>
              <a:cxnLst/>
              <a:rect l="l" t="t" r="r" b="b"/>
              <a:pathLst>
                <a:path w="1939460" h="3479800">
                  <a:moveTo>
                    <a:pt x="0" y="0"/>
                  </a:moveTo>
                  <a:lnTo>
                    <a:pt x="1939460" y="0"/>
                  </a:lnTo>
                  <a:lnTo>
                    <a:pt x="1939460" y="3479800"/>
                  </a:lnTo>
                  <a:lnTo>
                    <a:pt x="0" y="3479800"/>
                  </a:lnTo>
                  <a:close/>
                </a:path>
              </a:pathLst>
            </a:custGeom>
            <a:solidFill>
              <a:srgbClr val="FF5757"/>
            </a:solidFill>
          </p:spPr>
        </p:sp>
      </p:grpSp>
      <p:sp>
        <p:nvSpPr>
          <p:cNvPr id="4" name="Freeform 4"/>
          <p:cNvSpPr/>
          <p:nvPr/>
        </p:nvSpPr>
        <p:spPr>
          <a:xfrm>
            <a:off x="11821456" y="1708842"/>
            <a:ext cx="6466544" cy="6869315"/>
          </a:xfrm>
          <a:custGeom>
            <a:avLst/>
            <a:gdLst/>
            <a:ahLst/>
            <a:cxnLst/>
            <a:rect l="l" t="t" r="r" b="b"/>
            <a:pathLst>
              <a:path w="6466544" h="6869315">
                <a:moveTo>
                  <a:pt x="0" y="0"/>
                </a:moveTo>
                <a:lnTo>
                  <a:pt x="6466544" y="0"/>
                </a:lnTo>
                <a:lnTo>
                  <a:pt x="6466544" y="6869316"/>
                </a:lnTo>
                <a:lnTo>
                  <a:pt x="0" y="6869316"/>
                </a:lnTo>
                <a:lnTo>
                  <a:pt x="0" y="0"/>
                </a:lnTo>
                <a:close/>
              </a:path>
            </a:pathLst>
          </a:custGeom>
          <a:blipFill>
            <a:blip r:embed="rId2"/>
            <a:stretch>
              <a:fillRect t="-3283" r="-15032" b="-5004"/>
            </a:stretch>
          </a:blipFill>
        </p:spPr>
      </p:sp>
      <p:sp>
        <p:nvSpPr>
          <p:cNvPr id="5" name="Freeform 5"/>
          <p:cNvSpPr/>
          <p:nvPr/>
        </p:nvSpPr>
        <p:spPr>
          <a:xfrm>
            <a:off x="2954411" y="0"/>
            <a:ext cx="6189589" cy="5426511"/>
          </a:xfrm>
          <a:custGeom>
            <a:avLst/>
            <a:gdLst/>
            <a:ahLst/>
            <a:cxnLst/>
            <a:rect l="l" t="t" r="r" b="b"/>
            <a:pathLst>
              <a:path w="6189589" h="5426511">
                <a:moveTo>
                  <a:pt x="0" y="0"/>
                </a:moveTo>
                <a:lnTo>
                  <a:pt x="6189589" y="0"/>
                </a:lnTo>
                <a:lnTo>
                  <a:pt x="6189589" y="5426511"/>
                </a:lnTo>
                <a:lnTo>
                  <a:pt x="0" y="5426511"/>
                </a:lnTo>
                <a:lnTo>
                  <a:pt x="0" y="0"/>
                </a:lnTo>
                <a:close/>
              </a:path>
            </a:pathLst>
          </a:custGeom>
          <a:blipFill>
            <a:blip r:embed="rId3"/>
            <a:stretch>
              <a:fillRect t="-11388" b="-2673"/>
            </a:stretch>
          </a:blipFill>
        </p:spPr>
      </p:sp>
      <p:sp>
        <p:nvSpPr>
          <p:cNvPr id="6" name="TextBox 6"/>
          <p:cNvSpPr txBox="1"/>
          <p:nvPr/>
        </p:nvSpPr>
        <p:spPr>
          <a:xfrm>
            <a:off x="0" y="5067300"/>
            <a:ext cx="11821456" cy="1313180"/>
          </a:xfrm>
          <a:prstGeom prst="rect">
            <a:avLst/>
          </a:prstGeom>
        </p:spPr>
        <p:txBody>
          <a:bodyPr lIns="0" tIns="0" rIns="0" bIns="0" rtlCol="0" anchor="t">
            <a:spAutoFit/>
          </a:bodyPr>
          <a:lstStyle/>
          <a:p>
            <a:pPr algn="ctr">
              <a:lnSpc>
                <a:spcPts val="5320"/>
              </a:lnSpc>
            </a:pPr>
            <a:r>
              <a:rPr lang="en-US" sz="3800">
                <a:solidFill>
                  <a:srgbClr val="000000"/>
                </a:solidFill>
                <a:latin typeface="Canva Sans Bold"/>
                <a:ea typeface="Canva Sans Bold"/>
                <a:cs typeface="Canva Sans Bold"/>
                <a:sym typeface="Canva Sans Bold"/>
              </a:rPr>
              <a:t>Data Analysis: “From Data to Triumph Insights that Propel You Forward”</a:t>
            </a:r>
          </a:p>
        </p:txBody>
      </p:sp>
      <p:sp>
        <p:nvSpPr>
          <p:cNvPr id="7" name="TextBox 7"/>
          <p:cNvSpPr txBox="1"/>
          <p:nvPr/>
        </p:nvSpPr>
        <p:spPr>
          <a:xfrm>
            <a:off x="4269392" y="7997767"/>
            <a:ext cx="3282672"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By Jatin Limaye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702841" y="0"/>
            <a:ext cx="5585159" cy="10287000"/>
            <a:chOff x="0" y="0"/>
            <a:chExt cx="1889301" cy="3479800"/>
          </a:xfrm>
        </p:grpSpPr>
        <p:sp>
          <p:nvSpPr>
            <p:cNvPr id="3" name="Freeform 3"/>
            <p:cNvSpPr/>
            <p:nvPr/>
          </p:nvSpPr>
          <p:spPr>
            <a:xfrm>
              <a:off x="0" y="0"/>
              <a:ext cx="1889301" cy="3479800"/>
            </a:xfrm>
            <a:custGeom>
              <a:avLst/>
              <a:gdLst/>
              <a:ahLst/>
              <a:cxnLst/>
              <a:rect l="l" t="t" r="r" b="b"/>
              <a:pathLst>
                <a:path w="1889301" h="3479800">
                  <a:moveTo>
                    <a:pt x="0" y="0"/>
                  </a:moveTo>
                  <a:lnTo>
                    <a:pt x="1889301" y="0"/>
                  </a:lnTo>
                  <a:lnTo>
                    <a:pt x="1889301" y="3479800"/>
                  </a:lnTo>
                  <a:lnTo>
                    <a:pt x="0" y="3479800"/>
                  </a:lnTo>
                  <a:close/>
                </a:path>
              </a:pathLst>
            </a:custGeom>
            <a:solidFill>
              <a:srgbClr val="FF5757"/>
            </a:solidFill>
          </p:spPr>
        </p:sp>
      </p:grpSp>
      <p:sp>
        <p:nvSpPr>
          <p:cNvPr id="4" name="Freeform 4"/>
          <p:cNvSpPr/>
          <p:nvPr/>
        </p:nvSpPr>
        <p:spPr>
          <a:xfrm>
            <a:off x="1040419" y="4043779"/>
            <a:ext cx="10622003" cy="4516998"/>
          </a:xfrm>
          <a:custGeom>
            <a:avLst/>
            <a:gdLst/>
            <a:ahLst/>
            <a:cxnLst/>
            <a:rect l="l" t="t" r="r" b="b"/>
            <a:pathLst>
              <a:path w="10622003" h="4516998">
                <a:moveTo>
                  <a:pt x="0" y="0"/>
                </a:moveTo>
                <a:lnTo>
                  <a:pt x="10622003" y="0"/>
                </a:lnTo>
                <a:lnTo>
                  <a:pt x="10622003" y="4516998"/>
                </a:lnTo>
                <a:lnTo>
                  <a:pt x="0" y="4516998"/>
                </a:lnTo>
                <a:lnTo>
                  <a:pt x="0" y="0"/>
                </a:lnTo>
                <a:close/>
              </a:path>
            </a:pathLst>
          </a:custGeom>
          <a:blipFill>
            <a:blip r:embed="rId2"/>
            <a:stretch>
              <a:fillRect/>
            </a:stretch>
          </a:blipFill>
        </p:spPr>
      </p:sp>
      <p:sp>
        <p:nvSpPr>
          <p:cNvPr id="5" name="Freeform 5"/>
          <p:cNvSpPr/>
          <p:nvPr/>
        </p:nvSpPr>
        <p:spPr>
          <a:xfrm>
            <a:off x="12702841" y="1988712"/>
            <a:ext cx="5585159" cy="6309576"/>
          </a:xfrm>
          <a:custGeom>
            <a:avLst/>
            <a:gdLst/>
            <a:ahLst/>
            <a:cxnLst/>
            <a:rect l="l" t="t" r="r" b="b"/>
            <a:pathLst>
              <a:path w="5585159" h="6309576">
                <a:moveTo>
                  <a:pt x="0" y="0"/>
                </a:moveTo>
                <a:lnTo>
                  <a:pt x="5585159" y="0"/>
                </a:lnTo>
                <a:lnTo>
                  <a:pt x="5585159" y="6309576"/>
                </a:lnTo>
                <a:lnTo>
                  <a:pt x="0" y="6309576"/>
                </a:lnTo>
                <a:lnTo>
                  <a:pt x="0" y="0"/>
                </a:lnTo>
                <a:close/>
              </a:path>
            </a:pathLst>
          </a:custGeom>
          <a:blipFill>
            <a:blip r:embed="rId3"/>
            <a:stretch>
              <a:fillRect t="-4776" b="-4776"/>
            </a:stretch>
          </a:blipFill>
        </p:spPr>
      </p:sp>
      <p:sp>
        <p:nvSpPr>
          <p:cNvPr id="6" name="TextBox 6"/>
          <p:cNvSpPr txBox="1"/>
          <p:nvPr/>
        </p:nvSpPr>
        <p:spPr>
          <a:xfrm>
            <a:off x="5250331" y="669607"/>
            <a:ext cx="2202180" cy="632460"/>
          </a:xfrm>
          <a:prstGeom prst="rect">
            <a:avLst/>
          </a:prstGeom>
        </p:spPr>
        <p:txBody>
          <a:bodyPr lIns="0" tIns="0" rIns="0" bIns="0" rtlCol="0" anchor="t">
            <a:spAutoFit/>
          </a:bodyPr>
          <a:lstStyle/>
          <a:p>
            <a:pPr algn="ctr">
              <a:lnSpc>
                <a:spcPts val="5039"/>
              </a:lnSpc>
            </a:pPr>
            <a:r>
              <a:rPr lang="en-US" sz="3599">
                <a:solidFill>
                  <a:srgbClr val="000000"/>
                </a:solidFill>
                <a:latin typeface="Dream Avenue"/>
                <a:ea typeface="Dream Avenue"/>
                <a:cs typeface="Dream Avenue"/>
                <a:sym typeface="Dream Avenue"/>
              </a:rPr>
              <a:t>Question 8 </a:t>
            </a:r>
          </a:p>
        </p:txBody>
      </p:sp>
      <p:sp>
        <p:nvSpPr>
          <p:cNvPr id="7" name="TextBox 7"/>
          <p:cNvSpPr txBox="1"/>
          <p:nvPr/>
        </p:nvSpPr>
        <p:spPr>
          <a:xfrm>
            <a:off x="6033186" y="1767207"/>
            <a:ext cx="9525" cy="887095"/>
          </a:xfrm>
          <a:prstGeom prst="rect">
            <a:avLst/>
          </a:prstGeom>
        </p:spPr>
        <p:txBody>
          <a:bodyPr lIns="0" tIns="0" rIns="0" bIns="0" rtlCol="0" anchor="t">
            <a:spAutoFit/>
          </a:bodyPr>
          <a:lstStyle/>
          <a:p>
            <a:pPr algn="ctr">
              <a:lnSpc>
                <a:spcPts val="7279"/>
              </a:lnSpc>
            </a:pPr>
            <a:endParaRPr/>
          </a:p>
        </p:txBody>
      </p:sp>
      <p:sp>
        <p:nvSpPr>
          <p:cNvPr id="8" name="TextBox 8"/>
          <p:cNvSpPr txBox="1"/>
          <p:nvPr/>
        </p:nvSpPr>
        <p:spPr>
          <a:xfrm>
            <a:off x="0" y="1795782"/>
            <a:ext cx="12702841" cy="580391"/>
          </a:xfrm>
          <a:prstGeom prst="rect">
            <a:avLst/>
          </a:prstGeom>
        </p:spPr>
        <p:txBody>
          <a:bodyPr lIns="0" tIns="0" rIns="0" bIns="0" rtlCol="0" anchor="t">
            <a:spAutoFit/>
          </a:bodyPr>
          <a:lstStyle/>
          <a:p>
            <a:pPr algn="ctr">
              <a:lnSpc>
                <a:spcPts val="4759"/>
              </a:lnSpc>
              <a:spcBef>
                <a:spcPct val="0"/>
              </a:spcBef>
            </a:pPr>
            <a:r>
              <a:rPr lang="en-US" sz="3399">
                <a:solidFill>
                  <a:srgbClr val="FF5757"/>
                </a:solidFill>
                <a:latin typeface="Playfair Display"/>
                <a:ea typeface="Playfair Display"/>
                <a:cs typeface="Playfair Display"/>
                <a:sym typeface="Playfair Display"/>
              </a:rPr>
              <a:t>Find the top 3 most sold products in terms of quantity.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702841" y="0"/>
            <a:ext cx="5585159" cy="10287000"/>
            <a:chOff x="0" y="0"/>
            <a:chExt cx="1889301" cy="3479800"/>
          </a:xfrm>
        </p:grpSpPr>
        <p:sp>
          <p:nvSpPr>
            <p:cNvPr id="3" name="Freeform 3"/>
            <p:cNvSpPr/>
            <p:nvPr/>
          </p:nvSpPr>
          <p:spPr>
            <a:xfrm>
              <a:off x="0" y="0"/>
              <a:ext cx="1889301" cy="3479800"/>
            </a:xfrm>
            <a:custGeom>
              <a:avLst/>
              <a:gdLst/>
              <a:ahLst/>
              <a:cxnLst/>
              <a:rect l="l" t="t" r="r" b="b"/>
              <a:pathLst>
                <a:path w="1889301" h="3479800">
                  <a:moveTo>
                    <a:pt x="0" y="0"/>
                  </a:moveTo>
                  <a:lnTo>
                    <a:pt x="1889301" y="0"/>
                  </a:lnTo>
                  <a:lnTo>
                    <a:pt x="1889301" y="3479800"/>
                  </a:lnTo>
                  <a:lnTo>
                    <a:pt x="0" y="3479800"/>
                  </a:lnTo>
                  <a:close/>
                </a:path>
              </a:pathLst>
            </a:custGeom>
            <a:solidFill>
              <a:srgbClr val="FF5757"/>
            </a:solidFill>
          </p:spPr>
        </p:sp>
      </p:grpSp>
      <p:sp>
        <p:nvSpPr>
          <p:cNvPr id="4" name="Freeform 4"/>
          <p:cNvSpPr/>
          <p:nvPr/>
        </p:nvSpPr>
        <p:spPr>
          <a:xfrm>
            <a:off x="1407852" y="3730697"/>
            <a:ext cx="10411510" cy="5805321"/>
          </a:xfrm>
          <a:custGeom>
            <a:avLst/>
            <a:gdLst/>
            <a:ahLst/>
            <a:cxnLst/>
            <a:rect l="l" t="t" r="r" b="b"/>
            <a:pathLst>
              <a:path w="10411510" h="5805321">
                <a:moveTo>
                  <a:pt x="0" y="0"/>
                </a:moveTo>
                <a:lnTo>
                  <a:pt x="10411510" y="0"/>
                </a:lnTo>
                <a:lnTo>
                  <a:pt x="10411510" y="5805321"/>
                </a:lnTo>
                <a:lnTo>
                  <a:pt x="0" y="5805321"/>
                </a:lnTo>
                <a:lnTo>
                  <a:pt x="0" y="0"/>
                </a:lnTo>
                <a:close/>
              </a:path>
            </a:pathLst>
          </a:custGeom>
          <a:blipFill>
            <a:blip r:embed="rId2"/>
            <a:stretch>
              <a:fillRect/>
            </a:stretch>
          </a:blipFill>
        </p:spPr>
      </p:sp>
      <p:sp>
        <p:nvSpPr>
          <p:cNvPr id="5" name="Freeform 5"/>
          <p:cNvSpPr/>
          <p:nvPr/>
        </p:nvSpPr>
        <p:spPr>
          <a:xfrm>
            <a:off x="12702841" y="3446915"/>
            <a:ext cx="5585159" cy="3425434"/>
          </a:xfrm>
          <a:custGeom>
            <a:avLst/>
            <a:gdLst/>
            <a:ahLst/>
            <a:cxnLst/>
            <a:rect l="l" t="t" r="r" b="b"/>
            <a:pathLst>
              <a:path w="5585159" h="3425434">
                <a:moveTo>
                  <a:pt x="0" y="0"/>
                </a:moveTo>
                <a:lnTo>
                  <a:pt x="5585159" y="0"/>
                </a:lnTo>
                <a:lnTo>
                  <a:pt x="5585159" y="3425434"/>
                </a:lnTo>
                <a:lnTo>
                  <a:pt x="0" y="3425434"/>
                </a:lnTo>
                <a:lnTo>
                  <a:pt x="0" y="0"/>
                </a:lnTo>
                <a:close/>
              </a:path>
            </a:pathLst>
          </a:custGeom>
          <a:blipFill>
            <a:blip r:embed="rId3"/>
            <a:stretch>
              <a:fillRect l="-4516" r="-4516"/>
            </a:stretch>
          </a:blipFill>
        </p:spPr>
      </p:sp>
      <p:sp>
        <p:nvSpPr>
          <p:cNvPr id="6" name="TextBox 6"/>
          <p:cNvSpPr txBox="1"/>
          <p:nvPr/>
        </p:nvSpPr>
        <p:spPr>
          <a:xfrm>
            <a:off x="5253545" y="669607"/>
            <a:ext cx="2195751" cy="632460"/>
          </a:xfrm>
          <a:prstGeom prst="rect">
            <a:avLst/>
          </a:prstGeom>
        </p:spPr>
        <p:txBody>
          <a:bodyPr lIns="0" tIns="0" rIns="0" bIns="0" rtlCol="0" anchor="t">
            <a:spAutoFit/>
          </a:bodyPr>
          <a:lstStyle/>
          <a:p>
            <a:pPr algn="ctr">
              <a:lnSpc>
                <a:spcPts val="5039"/>
              </a:lnSpc>
            </a:pPr>
            <a:r>
              <a:rPr lang="en-US" sz="3599">
                <a:solidFill>
                  <a:srgbClr val="000000"/>
                </a:solidFill>
                <a:latin typeface="Dream Avenue"/>
                <a:ea typeface="Dream Avenue"/>
                <a:cs typeface="Dream Avenue"/>
                <a:sym typeface="Dream Avenue"/>
              </a:rPr>
              <a:t>Question 9 </a:t>
            </a:r>
          </a:p>
        </p:txBody>
      </p:sp>
      <p:sp>
        <p:nvSpPr>
          <p:cNvPr id="7" name="TextBox 7"/>
          <p:cNvSpPr txBox="1"/>
          <p:nvPr/>
        </p:nvSpPr>
        <p:spPr>
          <a:xfrm>
            <a:off x="6033186" y="1767207"/>
            <a:ext cx="9525" cy="887095"/>
          </a:xfrm>
          <a:prstGeom prst="rect">
            <a:avLst/>
          </a:prstGeom>
        </p:spPr>
        <p:txBody>
          <a:bodyPr lIns="0" tIns="0" rIns="0" bIns="0" rtlCol="0" anchor="t">
            <a:spAutoFit/>
          </a:bodyPr>
          <a:lstStyle/>
          <a:p>
            <a:pPr algn="ctr">
              <a:lnSpc>
                <a:spcPts val="7279"/>
              </a:lnSpc>
            </a:pPr>
            <a:endParaRPr/>
          </a:p>
        </p:txBody>
      </p:sp>
      <p:sp>
        <p:nvSpPr>
          <p:cNvPr id="8" name="TextBox 8"/>
          <p:cNvSpPr txBox="1"/>
          <p:nvPr/>
        </p:nvSpPr>
        <p:spPr>
          <a:xfrm>
            <a:off x="0" y="1795782"/>
            <a:ext cx="12702841" cy="580391"/>
          </a:xfrm>
          <a:prstGeom prst="rect">
            <a:avLst/>
          </a:prstGeom>
        </p:spPr>
        <p:txBody>
          <a:bodyPr lIns="0" tIns="0" rIns="0" bIns="0" rtlCol="0" anchor="t">
            <a:spAutoFit/>
          </a:bodyPr>
          <a:lstStyle/>
          <a:p>
            <a:pPr algn="ctr">
              <a:lnSpc>
                <a:spcPts val="4759"/>
              </a:lnSpc>
              <a:spcBef>
                <a:spcPct val="0"/>
              </a:spcBef>
            </a:pPr>
            <a:r>
              <a:rPr lang="en-US" sz="3399">
                <a:solidFill>
                  <a:srgbClr val="8C52FF"/>
                </a:solidFill>
                <a:latin typeface="Playfair Display"/>
                <a:ea typeface="Playfair Display"/>
                <a:cs typeface="Playfair Display"/>
                <a:sym typeface="Playfair Display"/>
              </a:rPr>
              <a:t>Find the median value of the price list.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702841" y="0"/>
            <a:ext cx="5585159" cy="10287000"/>
            <a:chOff x="0" y="0"/>
            <a:chExt cx="1889301" cy="3479800"/>
          </a:xfrm>
        </p:grpSpPr>
        <p:sp>
          <p:nvSpPr>
            <p:cNvPr id="3" name="Freeform 3"/>
            <p:cNvSpPr/>
            <p:nvPr/>
          </p:nvSpPr>
          <p:spPr>
            <a:xfrm>
              <a:off x="0" y="0"/>
              <a:ext cx="1889301" cy="3479800"/>
            </a:xfrm>
            <a:custGeom>
              <a:avLst/>
              <a:gdLst/>
              <a:ahLst/>
              <a:cxnLst/>
              <a:rect l="l" t="t" r="r" b="b"/>
              <a:pathLst>
                <a:path w="1889301" h="3479800">
                  <a:moveTo>
                    <a:pt x="0" y="0"/>
                  </a:moveTo>
                  <a:lnTo>
                    <a:pt x="1889301" y="0"/>
                  </a:lnTo>
                  <a:lnTo>
                    <a:pt x="1889301" y="3479800"/>
                  </a:lnTo>
                  <a:lnTo>
                    <a:pt x="0" y="3479800"/>
                  </a:lnTo>
                  <a:close/>
                </a:path>
              </a:pathLst>
            </a:custGeom>
            <a:solidFill>
              <a:srgbClr val="FF5757"/>
            </a:solidFill>
          </p:spPr>
        </p:sp>
      </p:grpSp>
      <p:sp>
        <p:nvSpPr>
          <p:cNvPr id="4" name="Freeform 4"/>
          <p:cNvSpPr/>
          <p:nvPr/>
        </p:nvSpPr>
        <p:spPr>
          <a:xfrm>
            <a:off x="1023678" y="3590488"/>
            <a:ext cx="10655486" cy="5667812"/>
          </a:xfrm>
          <a:custGeom>
            <a:avLst/>
            <a:gdLst/>
            <a:ahLst/>
            <a:cxnLst/>
            <a:rect l="l" t="t" r="r" b="b"/>
            <a:pathLst>
              <a:path w="10655486" h="5667812">
                <a:moveTo>
                  <a:pt x="0" y="0"/>
                </a:moveTo>
                <a:lnTo>
                  <a:pt x="10655486" y="0"/>
                </a:lnTo>
                <a:lnTo>
                  <a:pt x="10655486" y="5667812"/>
                </a:lnTo>
                <a:lnTo>
                  <a:pt x="0" y="5667812"/>
                </a:lnTo>
                <a:lnTo>
                  <a:pt x="0" y="0"/>
                </a:lnTo>
                <a:close/>
              </a:path>
            </a:pathLst>
          </a:custGeom>
          <a:blipFill>
            <a:blip r:embed="rId2"/>
            <a:stretch>
              <a:fillRect/>
            </a:stretch>
          </a:blipFill>
        </p:spPr>
      </p:sp>
      <p:sp>
        <p:nvSpPr>
          <p:cNvPr id="5" name="Freeform 5"/>
          <p:cNvSpPr/>
          <p:nvPr/>
        </p:nvSpPr>
        <p:spPr>
          <a:xfrm>
            <a:off x="12702841" y="3771662"/>
            <a:ext cx="5585159" cy="2652732"/>
          </a:xfrm>
          <a:custGeom>
            <a:avLst/>
            <a:gdLst/>
            <a:ahLst/>
            <a:cxnLst/>
            <a:rect l="l" t="t" r="r" b="b"/>
            <a:pathLst>
              <a:path w="5585159" h="2652732">
                <a:moveTo>
                  <a:pt x="0" y="0"/>
                </a:moveTo>
                <a:lnTo>
                  <a:pt x="5585159" y="0"/>
                </a:lnTo>
                <a:lnTo>
                  <a:pt x="5585159" y="2652732"/>
                </a:lnTo>
                <a:lnTo>
                  <a:pt x="0" y="2652732"/>
                </a:lnTo>
                <a:lnTo>
                  <a:pt x="0" y="0"/>
                </a:lnTo>
                <a:close/>
              </a:path>
            </a:pathLst>
          </a:custGeom>
          <a:blipFill>
            <a:blip r:embed="rId3"/>
            <a:stretch>
              <a:fillRect b="-1791"/>
            </a:stretch>
          </a:blipFill>
        </p:spPr>
      </p:sp>
      <p:sp>
        <p:nvSpPr>
          <p:cNvPr id="6" name="TextBox 6"/>
          <p:cNvSpPr txBox="1"/>
          <p:nvPr/>
        </p:nvSpPr>
        <p:spPr>
          <a:xfrm>
            <a:off x="5247414" y="669607"/>
            <a:ext cx="2208014" cy="632460"/>
          </a:xfrm>
          <a:prstGeom prst="rect">
            <a:avLst/>
          </a:prstGeom>
        </p:spPr>
        <p:txBody>
          <a:bodyPr lIns="0" tIns="0" rIns="0" bIns="0" rtlCol="0" anchor="t">
            <a:spAutoFit/>
          </a:bodyPr>
          <a:lstStyle/>
          <a:p>
            <a:pPr algn="ctr">
              <a:lnSpc>
                <a:spcPts val="5039"/>
              </a:lnSpc>
            </a:pPr>
            <a:r>
              <a:rPr lang="en-US" sz="3599">
                <a:solidFill>
                  <a:srgbClr val="000000"/>
                </a:solidFill>
                <a:latin typeface="Dream Avenue"/>
                <a:ea typeface="Dream Avenue"/>
                <a:cs typeface="Dream Avenue"/>
                <a:sym typeface="Dream Avenue"/>
              </a:rPr>
              <a:t>Question 10</a:t>
            </a:r>
          </a:p>
        </p:txBody>
      </p:sp>
      <p:sp>
        <p:nvSpPr>
          <p:cNvPr id="7" name="TextBox 7"/>
          <p:cNvSpPr txBox="1"/>
          <p:nvPr/>
        </p:nvSpPr>
        <p:spPr>
          <a:xfrm>
            <a:off x="6033186" y="1767207"/>
            <a:ext cx="9525" cy="887095"/>
          </a:xfrm>
          <a:prstGeom prst="rect">
            <a:avLst/>
          </a:prstGeom>
        </p:spPr>
        <p:txBody>
          <a:bodyPr lIns="0" tIns="0" rIns="0" bIns="0" rtlCol="0" anchor="t">
            <a:spAutoFit/>
          </a:bodyPr>
          <a:lstStyle/>
          <a:p>
            <a:pPr algn="ctr">
              <a:lnSpc>
                <a:spcPts val="7279"/>
              </a:lnSpc>
            </a:pPr>
            <a:endParaRPr/>
          </a:p>
        </p:txBody>
      </p:sp>
      <p:sp>
        <p:nvSpPr>
          <p:cNvPr id="8" name="TextBox 8"/>
          <p:cNvSpPr txBox="1"/>
          <p:nvPr/>
        </p:nvSpPr>
        <p:spPr>
          <a:xfrm>
            <a:off x="0" y="1795782"/>
            <a:ext cx="12702841" cy="580391"/>
          </a:xfrm>
          <a:prstGeom prst="rect">
            <a:avLst/>
          </a:prstGeom>
        </p:spPr>
        <p:txBody>
          <a:bodyPr lIns="0" tIns="0" rIns="0" bIns="0" rtlCol="0" anchor="t">
            <a:spAutoFit/>
          </a:bodyPr>
          <a:lstStyle/>
          <a:p>
            <a:pPr algn="ctr">
              <a:lnSpc>
                <a:spcPts val="4759"/>
              </a:lnSpc>
              <a:spcBef>
                <a:spcPct val="0"/>
              </a:spcBef>
            </a:pPr>
            <a:r>
              <a:rPr lang="en-US" sz="3399">
                <a:solidFill>
                  <a:srgbClr val="00BF63"/>
                </a:solidFill>
                <a:latin typeface="Playfair Display"/>
                <a:ea typeface="Playfair Display"/>
                <a:cs typeface="Playfair Display"/>
                <a:sym typeface="Playfair Display"/>
              </a:rPr>
              <a:t>List all products that have never been ordered.(use Exists)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702841" y="0"/>
            <a:ext cx="5585159" cy="10287000"/>
            <a:chOff x="0" y="0"/>
            <a:chExt cx="1889301" cy="3479800"/>
          </a:xfrm>
        </p:grpSpPr>
        <p:sp>
          <p:nvSpPr>
            <p:cNvPr id="3" name="Freeform 3"/>
            <p:cNvSpPr/>
            <p:nvPr/>
          </p:nvSpPr>
          <p:spPr>
            <a:xfrm>
              <a:off x="0" y="0"/>
              <a:ext cx="1889301" cy="3479800"/>
            </a:xfrm>
            <a:custGeom>
              <a:avLst/>
              <a:gdLst/>
              <a:ahLst/>
              <a:cxnLst/>
              <a:rect l="l" t="t" r="r" b="b"/>
              <a:pathLst>
                <a:path w="1889301" h="3479800">
                  <a:moveTo>
                    <a:pt x="0" y="0"/>
                  </a:moveTo>
                  <a:lnTo>
                    <a:pt x="1889301" y="0"/>
                  </a:lnTo>
                  <a:lnTo>
                    <a:pt x="1889301" y="3479800"/>
                  </a:lnTo>
                  <a:lnTo>
                    <a:pt x="0" y="3479800"/>
                  </a:lnTo>
                  <a:close/>
                </a:path>
              </a:pathLst>
            </a:custGeom>
            <a:solidFill>
              <a:srgbClr val="FF5757"/>
            </a:solidFill>
          </p:spPr>
        </p:sp>
      </p:grpSp>
      <p:sp>
        <p:nvSpPr>
          <p:cNvPr id="4" name="Freeform 4"/>
          <p:cNvSpPr/>
          <p:nvPr/>
        </p:nvSpPr>
        <p:spPr>
          <a:xfrm>
            <a:off x="2482328" y="3333672"/>
            <a:ext cx="8054156" cy="6774025"/>
          </a:xfrm>
          <a:custGeom>
            <a:avLst/>
            <a:gdLst/>
            <a:ahLst/>
            <a:cxnLst/>
            <a:rect l="l" t="t" r="r" b="b"/>
            <a:pathLst>
              <a:path w="8054156" h="6774025">
                <a:moveTo>
                  <a:pt x="0" y="0"/>
                </a:moveTo>
                <a:lnTo>
                  <a:pt x="8054155" y="0"/>
                </a:lnTo>
                <a:lnTo>
                  <a:pt x="8054155" y="6774025"/>
                </a:lnTo>
                <a:lnTo>
                  <a:pt x="0" y="6774025"/>
                </a:lnTo>
                <a:lnTo>
                  <a:pt x="0" y="0"/>
                </a:lnTo>
                <a:close/>
              </a:path>
            </a:pathLst>
          </a:custGeom>
          <a:blipFill>
            <a:blip r:embed="rId2"/>
            <a:stretch>
              <a:fillRect/>
            </a:stretch>
          </a:blipFill>
        </p:spPr>
      </p:sp>
      <p:sp>
        <p:nvSpPr>
          <p:cNvPr id="5" name="Freeform 5"/>
          <p:cNvSpPr/>
          <p:nvPr/>
        </p:nvSpPr>
        <p:spPr>
          <a:xfrm>
            <a:off x="12702841" y="3049065"/>
            <a:ext cx="5585159" cy="4330760"/>
          </a:xfrm>
          <a:custGeom>
            <a:avLst/>
            <a:gdLst/>
            <a:ahLst/>
            <a:cxnLst/>
            <a:rect l="l" t="t" r="r" b="b"/>
            <a:pathLst>
              <a:path w="5585159" h="4330760">
                <a:moveTo>
                  <a:pt x="0" y="0"/>
                </a:moveTo>
                <a:lnTo>
                  <a:pt x="5585159" y="0"/>
                </a:lnTo>
                <a:lnTo>
                  <a:pt x="5585159" y="4330761"/>
                </a:lnTo>
                <a:lnTo>
                  <a:pt x="0" y="4330761"/>
                </a:lnTo>
                <a:lnTo>
                  <a:pt x="0" y="0"/>
                </a:lnTo>
                <a:close/>
              </a:path>
            </a:pathLst>
          </a:custGeom>
          <a:blipFill>
            <a:blip r:embed="rId3"/>
            <a:stretch>
              <a:fillRect l="-1975" r="-1975" b="-546"/>
            </a:stretch>
          </a:blipFill>
        </p:spPr>
      </p:sp>
      <p:sp>
        <p:nvSpPr>
          <p:cNvPr id="6" name="TextBox 6"/>
          <p:cNvSpPr txBox="1"/>
          <p:nvPr/>
        </p:nvSpPr>
        <p:spPr>
          <a:xfrm>
            <a:off x="5285335" y="669607"/>
            <a:ext cx="2132171" cy="632460"/>
          </a:xfrm>
          <a:prstGeom prst="rect">
            <a:avLst/>
          </a:prstGeom>
        </p:spPr>
        <p:txBody>
          <a:bodyPr lIns="0" tIns="0" rIns="0" bIns="0" rtlCol="0" anchor="t">
            <a:spAutoFit/>
          </a:bodyPr>
          <a:lstStyle/>
          <a:p>
            <a:pPr algn="ctr">
              <a:lnSpc>
                <a:spcPts val="5039"/>
              </a:lnSpc>
            </a:pPr>
            <a:r>
              <a:rPr lang="en-US" sz="3599">
                <a:solidFill>
                  <a:srgbClr val="000000"/>
                </a:solidFill>
                <a:latin typeface="Dream Avenue"/>
                <a:ea typeface="Dream Avenue"/>
                <a:cs typeface="Dream Avenue"/>
                <a:sym typeface="Dream Avenue"/>
              </a:rPr>
              <a:t>Question 11 </a:t>
            </a:r>
          </a:p>
        </p:txBody>
      </p:sp>
      <p:sp>
        <p:nvSpPr>
          <p:cNvPr id="7" name="TextBox 7"/>
          <p:cNvSpPr txBox="1"/>
          <p:nvPr/>
        </p:nvSpPr>
        <p:spPr>
          <a:xfrm>
            <a:off x="6033186" y="1767207"/>
            <a:ext cx="9525" cy="887095"/>
          </a:xfrm>
          <a:prstGeom prst="rect">
            <a:avLst/>
          </a:prstGeom>
        </p:spPr>
        <p:txBody>
          <a:bodyPr lIns="0" tIns="0" rIns="0" bIns="0" rtlCol="0" anchor="t">
            <a:spAutoFit/>
          </a:bodyPr>
          <a:lstStyle/>
          <a:p>
            <a:pPr algn="ctr">
              <a:lnSpc>
                <a:spcPts val="7279"/>
              </a:lnSpc>
            </a:pPr>
            <a:endParaRPr/>
          </a:p>
        </p:txBody>
      </p:sp>
      <p:sp>
        <p:nvSpPr>
          <p:cNvPr id="8" name="TextBox 8"/>
          <p:cNvSpPr txBox="1"/>
          <p:nvPr/>
        </p:nvSpPr>
        <p:spPr>
          <a:xfrm>
            <a:off x="0" y="1795782"/>
            <a:ext cx="12702841" cy="1180466"/>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Playfair Display"/>
                <a:ea typeface="Playfair Display"/>
                <a:cs typeface="Playfair Display"/>
                <a:sym typeface="Playfair Display"/>
              </a:rPr>
              <a:t>List the names of staff members who have made more sales than the average number of sales by all staff members.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702841" y="0"/>
            <a:ext cx="5585159" cy="10287000"/>
            <a:chOff x="0" y="0"/>
            <a:chExt cx="1889301" cy="3479800"/>
          </a:xfrm>
        </p:grpSpPr>
        <p:sp>
          <p:nvSpPr>
            <p:cNvPr id="3" name="Freeform 3"/>
            <p:cNvSpPr/>
            <p:nvPr/>
          </p:nvSpPr>
          <p:spPr>
            <a:xfrm>
              <a:off x="0" y="0"/>
              <a:ext cx="1889301" cy="3479800"/>
            </a:xfrm>
            <a:custGeom>
              <a:avLst/>
              <a:gdLst/>
              <a:ahLst/>
              <a:cxnLst/>
              <a:rect l="l" t="t" r="r" b="b"/>
              <a:pathLst>
                <a:path w="1889301" h="3479800">
                  <a:moveTo>
                    <a:pt x="0" y="0"/>
                  </a:moveTo>
                  <a:lnTo>
                    <a:pt x="1889301" y="0"/>
                  </a:lnTo>
                  <a:lnTo>
                    <a:pt x="1889301" y="3479800"/>
                  </a:lnTo>
                  <a:lnTo>
                    <a:pt x="0" y="3479800"/>
                  </a:lnTo>
                  <a:close/>
                </a:path>
              </a:pathLst>
            </a:custGeom>
            <a:solidFill>
              <a:srgbClr val="FF5757"/>
            </a:solidFill>
          </p:spPr>
        </p:sp>
      </p:grpSp>
      <p:sp>
        <p:nvSpPr>
          <p:cNvPr id="4" name="Freeform 4"/>
          <p:cNvSpPr/>
          <p:nvPr/>
        </p:nvSpPr>
        <p:spPr>
          <a:xfrm>
            <a:off x="1657642" y="3538222"/>
            <a:ext cx="8896896" cy="6159372"/>
          </a:xfrm>
          <a:custGeom>
            <a:avLst/>
            <a:gdLst/>
            <a:ahLst/>
            <a:cxnLst/>
            <a:rect l="l" t="t" r="r" b="b"/>
            <a:pathLst>
              <a:path w="8896896" h="6159372">
                <a:moveTo>
                  <a:pt x="0" y="0"/>
                </a:moveTo>
                <a:lnTo>
                  <a:pt x="8896896" y="0"/>
                </a:lnTo>
                <a:lnTo>
                  <a:pt x="8896896" y="6159372"/>
                </a:lnTo>
                <a:lnTo>
                  <a:pt x="0" y="6159372"/>
                </a:lnTo>
                <a:lnTo>
                  <a:pt x="0" y="0"/>
                </a:lnTo>
                <a:close/>
              </a:path>
            </a:pathLst>
          </a:custGeom>
          <a:blipFill>
            <a:blip r:embed="rId2"/>
            <a:stretch>
              <a:fillRect t="-147" b="-147"/>
            </a:stretch>
          </a:blipFill>
        </p:spPr>
      </p:sp>
      <p:sp>
        <p:nvSpPr>
          <p:cNvPr id="5" name="Freeform 5"/>
          <p:cNvSpPr/>
          <p:nvPr/>
        </p:nvSpPr>
        <p:spPr>
          <a:xfrm>
            <a:off x="12702841" y="3790412"/>
            <a:ext cx="5585159" cy="2706175"/>
          </a:xfrm>
          <a:custGeom>
            <a:avLst/>
            <a:gdLst/>
            <a:ahLst/>
            <a:cxnLst/>
            <a:rect l="l" t="t" r="r" b="b"/>
            <a:pathLst>
              <a:path w="5585159" h="2706175">
                <a:moveTo>
                  <a:pt x="0" y="0"/>
                </a:moveTo>
                <a:lnTo>
                  <a:pt x="5585159" y="0"/>
                </a:lnTo>
                <a:lnTo>
                  <a:pt x="5585159" y="2706176"/>
                </a:lnTo>
                <a:lnTo>
                  <a:pt x="0" y="2706176"/>
                </a:lnTo>
                <a:lnTo>
                  <a:pt x="0" y="0"/>
                </a:lnTo>
                <a:close/>
              </a:path>
            </a:pathLst>
          </a:custGeom>
          <a:blipFill>
            <a:blip r:embed="rId3"/>
            <a:stretch>
              <a:fillRect l="-206"/>
            </a:stretch>
          </a:blipFill>
        </p:spPr>
      </p:sp>
      <p:sp>
        <p:nvSpPr>
          <p:cNvPr id="6" name="TextBox 6"/>
          <p:cNvSpPr txBox="1"/>
          <p:nvPr/>
        </p:nvSpPr>
        <p:spPr>
          <a:xfrm>
            <a:off x="5208540" y="669607"/>
            <a:ext cx="2285762" cy="632460"/>
          </a:xfrm>
          <a:prstGeom prst="rect">
            <a:avLst/>
          </a:prstGeom>
        </p:spPr>
        <p:txBody>
          <a:bodyPr lIns="0" tIns="0" rIns="0" bIns="0" rtlCol="0" anchor="t">
            <a:spAutoFit/>
          </a:bodyPr>
          <a:lstStyle/>
          <a:p>
            <a:pPr algn="ctr">
              <a:lnSpc>
                <a:spcPts val="5039"/>
              </a:lnSpc>
            </a:pPr>
            <a:r>
              <a:rPr lang="en-US" sz="3599">
                <a:solidFill>
                  <a:srgbClr val="000000"/>
                </a:solidFill>
                <a:latin typeface="Dream Avenue"/>
                <a:ea typeface="Dream Avenue"/>
                <a:cs typeface="Dream Avenue"/>
                <a:sym typeface="Dream Avenue"/>
              </a:rPr>
              <a:t>Question 12 </a:t>
            </a:r>
          </a:p>
        </p:txBody>
      </p:sp>
      <p:sp>
        <p:nvSpPr>
          <p:cNvPr id="7" name="TextBox 7"/>
          <p:cNvSpPr txBox="1"/>
          <p:nvPr/>
        </p:nvSpPr>
        <p:spPr>
          <a:xfrm>
            <a:off x="6033186" y="1767207"/>
            <a:ext cx="9525" cy="887095"/>
          </a:xfrm>
          <a:prstGeom prst="rect">
            <a:avLst/>
          </a:prstGeom>
        </p:spPr>
        <p:txBody>
          <a:bodyPr lIns="0" tIns="0" rIns="0" bIns="0" rtlCol="0" anchor="t">
            <a:spAutoFit/>
          </a:bodyPr>
          <a:lstStyle/>
          <a:p>
            <a:pPr algn="ctr">
              <a:lnSpc>
                <a:spcPts val="7279"/>
              </a:lnSpc>
            </a:pPr>
            <a:endParaRPr/>
          </a:p>
        </p:txBody>
      </p:sp>
      <p:sp>
        <p:nvSpPr>
          <p:cNvPr id="8" name="TextBox 8"/>
          <p:cNvSpPr txBox="1"/>
          <p:nvPr/>
        </p:nvSpPr>
        <p:spPr>
          <a:xfrm>
            <a:off x="0" y="1795782"/>
            <a:ext cx="12702841" cy="1180466"/>
          </a:xfrm>
          <a:prstGeom prst="rect">
            <a:avLst/>
          </a:prstGeom>
        </p:spPr>
        <p:txBody>
          <a:bodyPr lIns="0" tIns="0" rIns="0" bIns="0" rtlCol="0" anchor="t">
            <a:spAutoFit/>
          </a:bodyPr>
          <a:lstStyle/>
          <a:p>
            <a:pPr algn="ctr">
              <a:lnSpc>
                <a:spcPts val="4759"/>
              </a:lnSpc>
              <a:spcBef>
                <a:spcPct val="0"/>
              </a:spcBef>
            </a:pPr>
            <a:r>
              <a:rPr lang="en-US" sz="3399">
                <a:solidFill>
                  <a:srgbClr val="8C52FF"/>
                </a:solidFill>
                <a:latin typeface="Playfair Display"/>
                <a:ea typeface="Playfair Display"/>
                <a:cs typeface="Playfair Display"/>
                <a:sym typeface="Playfair Display"/>
              </a:rPr>
              <a:t>Identify the customers who have ordered all types of products (i.e., from every category).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702841" y="0"/>
            <a:ext cx="5585159" cy="10287000"/>
            <a:chOff x="0" y="0"/>
            <a:chExt cx="1889301" cy="3479800"/>
          </a:xfrm>
        </p:grpSpPr>
        <p:sp>
          <p:nvSpPr>
            <p:cNvPr id="3" name="Freeform 3"/>
            <p:cNvSpPr/>
            <p:nvPr/>
          </p:nvSpPr>
          <p:spPr>
            <a:xfrm>
              <a:off x="0" y="0"/>
              <a:ext cx="1889301" cy="3479800"/>
            </a:xfrm>
            <a:custGeom>
              <a:avLst/>
              <a:gdLst/>
              <a:ahLst/>
              <a:cxnLst/>
              <a:rect l="l" t="t" r="r" b="b"/>
              <a:pathLst>
                <a:path w="1889301" h="3479800">
                  <a:moveTo>
                    <a:pt x="0" y="0"/>
                  </a:moveTo>
                  <a:lnTo>
                    <a:pt x="1889301" y="0"/>
                  </a:lnTo>
                  <a:lnTo>
                    <a:pt x="1889301" y="3479800"/>
                  </a:lnTo>
                  <a:lnTo>
                    <a:pt x="0" y="3479800"/>
                  </a:lnTo>
                  <a:close/>
                </a:path>
              </a:pathLst>
            </a:custGeom>
            <a:solidFill>
              <a:srgbClr val="FF5757"/>
            </a:solidFill>
          </p:spPr>
        </p:sp>
      </p:grpSp>
      <p:sp>
        <p:nvSpPr>
          <p:cNvPr id="4" name="Freeform 4"/>
          <p:cNvSpPr/>
          <p:nvPr/>
        </p:nvSpPr>
        <p:spPr>
          <a:xfrm>
            <a:off x="12702841" y="3281780"/>
            <a:ext cx="5585159" cy="3723439"/>
          </a:xfrm>
          <a:custGeom>
            <a:avLst/>
            <a:gdLst/>
            <a:ahLst/>
            <a:cxnLst/>
            <a:rect l="l" t="t" r="r" b="b"/>
            <a:pathLst>
              <a:path w="5585159" h="3723439">
                <a:moveTo>
                  <a:pt x="0" y="0"/>
                </a:moveTo>
                <a:lnTo>
                  <a:pt x="5585159" y="0"/>
                </a:lnTo>
                <a:lnTo>
                  <a:pt x="5585159" y="3723440"/>
                </a:lnTo>
                <a:lnTo>
                  <a:pt x="0" y="3723440"/>
                </a:lnTo>
                <a:lnTo>
                  <a:pt x="0" y="0"/>
                </a:lnTo>
                <a:close/>
              </a:path>
            </a:pathLst>
          </a:custGeom>
          <a:blipFill>
            <a:blip r:embed="rId2"/>
            <a:stretch>
              <a:fillRect/>
            </a:stretch>
          </a:blipFill>
        </p:spPr>
      </p:sp>
      <p:sp>
        <p:nvSpPr>
          <p:cNvPr id="5" name="TextBox 5"/>
          <p:cNvSpPr txBox="1"/>
          <p:nvPr/>
        </p:nvSpPr>
        <p:spPr>
          <a:xfrm>
            <a:off x="6033186" y="1767207"/>
            <a:ext cx="9525" cy="887095"/>
          </a:xfrm>
          <a:prstGeom prst="rect">
            <a:avLst/>
          </a:prstGeom>
        </p:spPr>
        <p:txBody>
          <a:bodyPr lIns="0" tIns="0" rIns="0" bIns="0" rtlCol="0" anchor="t">
            <a:spAutoFit/>
          </a:bodyPr>
          <a:lstStyle/>
          <a:p>
            <a:pPr algn="ctr">
              <a:lnSpc>
                <a:spcPts val="7279"/>
              </a:lnSpc>
            </a:pPr>
            <a:endParaRPr/>
          </a:p>
        </p:txBody>
      </p:sp>
      <p:sp>
        <p:nvSpPr>
          <p:cNvPr id="6" name="TextBox 6"/>
          <p:cNvSpPr txBox="1"/>
          <p:nvPr/>
        </p:nvSpPr>
        <p:spPr>
          <a:xfrm>
            <a:off x="3463590" y="3298259"/>
            <a:ext cx="9525" cy="887095"/>
          </a:xfrm>
          <a:prstGeom prst="rect">
            <a:avLst/>
          </a:prstGeom>
        </p:spPr>
        <p:txBody>
          <a:bodyPr lIns="0" tIns="0" rIns="0" bIns="0" rtlCol="0" anchor="t">
            <a:spAutoFit/>
          </a:bodyPr>
          <a:lstStyle/>
          <a:p>
            <a:pPr algn="ctr">
              <a:lnSpc>
                <a:spcPts val="7279"/>
              </a:lnSpc>
            </a:pPr>
            <a:endParaRPr/>
          </a:p>
        </p:txBody>
      </p:sp>
      <p:sp>
        <p:nvSpPr>
          <p:cNvPr id="7" name="TextBox 7"/>
          <p:cNvSpPr txBox="1"/>
          <p:nvPr/>
        </p:nvSpPr>
        <p:spPr>
          <a:xfrm>
            <a:off x="0" y="1786257"/>
            <a:ext cx="12560950" cy="646430"/>
          </a:xfrm>
          <a:prstGeom prst="rect">
            <a:avLst/>
          </a:prstGeom>
        </p:spPr>
        <p:txBody>
          <a:bodyPr lIns="0" tIns="0" rIns="0" bIns="0" rtlCol="0" anchor="t">
            <a:spAutoFit/>
          </a:bodyPr>
          <a:lstStyle/>
          <a:p>
            <a:pPr algn="l">
              <a:lnSpc>
                <a:spcPts val="5319"/>
              </a:lnSpc>
            </a:pPr>
            <a:r>
              <a:rPr lang="en-US" sz="3799">
                <a:solidFill>
                  <a:srgbClr val="000000"/>
                </a:solidFill>
                <a:latin typeface="Playfair Display Bold"/>
                <a:ea typeface="Playfair Display Bold"/>
                <a:cs typeface="Playfair Display Bold"/>
                <a:sym typeface="Playfair Display Bold"/>
              </a:rPr>
              <a:t>Key Insights;-</a:t>
            </a:r>
          </a:p>
        </p:txBody>
      </p:sp>
      <p:sp>
        <p:nvSpPr>
          <p:cNvPr id="8" name="TextBox 8"/>
          <p:cNvSpPr txBox="1"/>
          <p:nvPr/>
        </p:nvSpPr>
        <p:spPr>
          <a:xfrm>
            <a:off x="3867444" y="556577"/>
            <a:ext cx="5746195" cy="745490"/>
          </a:xfrm>
          <a:prstGeom prst="rect">
            <a:avLst/>
          </a:prstGeom>
        </p:spPr>
        <p:txBody>
          <a:bodyPr lIns="0" tIns="0" rIns="0" bIns="0" rtlCol="0" anchor="t">
            <a:spAutoFit/>
          </a:bodyPr>
          <a:lstStyle/>
          <a:p>
            <a:pPr algn="ctr">
              <a:lnSpc>
                <a:spcPts val="6160"/>
              </a:lnSpc>
            </a:pPr>
            <a:r>
              <a:rPr lang="en-US" sz="4400">
                <a:solidFill>
                  <a:srgbClr val="000000"/>
                </a:solidFill>
                <a:latin typeface="Playfair Display Bold"/>
                <a:ea typeface="Playfair Display Bold"/>
                <a:cs typeface="Playfair Display Bold"/>
                <a:sym typeface="Playfair Display Bold"/>
              </a:rPr>
              <a:t>Conclusion</a:t>
            </a:r>
          </a:p>
        </p:txBody>
      </p:sp>
      <p:sp>
        <p:nvSpPr>
          <p:cNvPr id="9" name="TextBox 9"/>
          <p:cNvSpPr txBox="1"/>
          <p:nvPr/>
        </p:nvSpPr>
        <p:spPr>
          <a:xfrm>
            <a:off x="167367" y="3086487"/>
            <a:ext cx="12393583" cy="580389"/>
          </a:xfrm>
          <a:prstGeom prst="rect">
            <a:avLst/>
          </a:prstGeom>
        </p:spPr>
        <p:txBody>
          <a:bodyPr lIns="0" tIns="0" rIns="0" bIns="0" rtlCol="0" anchor="t">
            <a:spAutoFit/>
          </a:bodyPr>
          <a:lstStyle/>
          <a:p>
            <a:pPr marL="734069" lvl="1" indent="-367035" algn="l">
              <a:lnSpc>
                <a:spcPts val="4760"/>
              </a:lnSpc>
              <a:buFont typeface="Arial"/>
              <a:buChar char="•"/>
            </a:pPr>
            <a:r>
              <a:rPr lang="en-US" sz="3400">
                <a:solidFill>
                  <a:srgbClr val="000000"/>
                </a:solidFill>
                <a:latin typeface="Playfair Display Bold"/>
                <a:ea typeface="Playfair Display Bold"/>
                <a:cs typeface="Playfair Display Bold"/>
                <a:sym typeface="Playfair Display Bold"/>
              </a:rPr>
              <a:t>Top Performing Stores and Products:</a:t>
            </a:r>
          </a:p>
        </p:txBody>
      </p:sp>
      <p:sp>
        <p:nvSpPr>
          <p:cNvPr id="10" name="TextBox 10"/>
          <p:cNvSpPr txBox="1"/>
          <p:nvPr/>
        </p:nvSpPr>
        <p:spPr>
          <a:xfrm>
            <a:off x="5360078" y="4014856"/>
            <a:ext cx="10483" cy="985759"/>
          </a:xfrm>
          <a:prstGeom prst="rect">
            <a:avLst/>
          </a:prstGeom>
        </p:spPr>
        <p:txBody>
          <a:bodyPr lIns="0" tIns="0" rIns="0" bIns="0" rtlCol="0" anchor="t">
            <a:spAutoFit/>
          </a:bodyPr>
          <a:lstStyle/>
          <a:p>
            <a:pPr algn="ctr">
              <a:lnSpc>
                <a:spcPts val="8011"/>
              </a:lnSpc>
            </a:pPr>
            <a:endParaRPr/>
          </a:p>
        </p:txBody>
      </p:sp>
      <p:sp>
        <p:nvSpPr>
          <p:cNvPr id="11" name="TextBox 11"/>
          <p:cNvSpPr txBox="1"/>
          <p:nvPr/>
        </p:nvSpPr>
        <p:spPr>
          <a:xfrm>
            <a:off x="167367" y="4118679"/>
            <a:ext cx="12393583" cy="3580764"/>
          </a:xfrm>
          <a:prstGeom prst="rect">
            <a:avLst/>
          </a:prstGeom>
        </p:spPr>
        <p:txBody>
          <a:bodyPr lIns="0" tIns="0" rIns="0" bIns="0" rtlCol="0" anchor="t">
            <a:spAutoFit/>
          </a:bodyPr>
          <a:lstStyle/>
          <a:p>
            <a:pPr algn="just">
              <a:lnSpc>
                <a:spcPts val="4760"/>
              </a:lnSpc>
              <a:spcBef>
                <a:spcPct val="0"/>
              </a:spcBef>
            </a:pPr>
            <a:r>
              <a:rPr lang="en-US" sz="3400">
                <a:solidFill>
                  <a:srgbClr val="000000"/>
                </a:solidFill>
                <a:latin typeface="Playfair Display Bold"/>
                <a:ea typeface="Playfair Display Bold"/>
                <a:cs typeface="Playfair Display Bold"/>
                <a:sym typeface="Playfair Display Bold"/>
              </a:rPr>
              <a:t>a. </a:t>
            </a:r>
            <a:r>
              <a:rPr lang="en-US" sz="3400">
                <a:solidFill>
                  <a:srgbClr val="000000"/>
                </a:solidFill>
                <a:latin typeface="Playfair Display"/>
                <a:ea typeface="Playfair Display"/>
                <a:cs typeface="Playfair Display"/>
                <a:sym typeface="Playfair Display"/>
              </a:rPr>
              <a:t>Analyze the total number of products sold by each store. Identifying top-performing stores can help optimize marketing efforts for underperforming ones.</a:t>
            </a:r>
          </a:p>
          <a:p>
            <a:pPr algn="just">
              <a:lnSpc>
                <a:spcPts val="4760"/>
              </a:lnSpc>
              <a:spcBef>
                <a:spcPct val="0"/>
              </a:spcBef>
            </a:pPr>
            <a:endParaRPr lang="en-US" sz="3400">
              <a:solidFill>
                <a:srgbClr val="000000"/>
              </a:solidFill>
              <a:latin typeface="Playfair Display"/>
              <a:ea typeface="Playfair Display"/>
              <a:cs typeface="Playfair Display"/>
              <a:sym typeface="Playfair Display"/>
            </a:endParaRPr>
          </a:p>
          <a:p>
            <a:pPr algn="just">
              <a:lnSpc>
                <a:spcPts val="4760"/>
              </a:lnSpc>
              <a:spcBef>
                <a:spcPct val="0"/>
              </a:spcBef>
            </a:pPr>
            <a:r>
              <a:rPr lang="en-US" sz="3400">
                <a:solidFill>
                  <a:srgbClr val="000000"/>
                </a:solidFill>
                <a:latin typeface="Playfair Display Bold"/>
                <a:ea typeface="Playfair Display Bold"/>
                <a:cs typeface="Playfair Display Bold"/>
                <a:sym typeface="Playfair Display Bold"/>
              </a:rPr>
              <a:t>b. </a:t>
            </a:r>
            <a:r>
              <a:rPr lang="en-US" sz="3400">
                <a:solidFill>
                  <a:srgbClr val="000000"/>
                </a:solidFill>
                <a:latin typeface="Playfair Display"/>
                <a:ea typeface="Playfair Display"/>
                <a:cs typeface="Playfair Display"/>
                <a:sym typeface="Playfair Display"/>
              </a:rPr>
              <a:t>Insights into the top 3 most sold products reveal customer preferences and can guide inventory management.</a:t>
            </a:r>
          </a:p>
        </p:txBody>
      </p:sp>
      <p:sp>
        <p:nvSpPr>
          <p:cNvPr id="12" name="TextBox 12"/>
          <p:cNvSpPr txBox="1"/>
          <p:nvPr/>
        </p:nvSpPr>
        <p:spPr>
          <a:xfrm>
            <a:off x="3897035" y="8099493"/>
            <a:ext cx="9525" cy="887095"/>
          </a:xfrm>
          <a:prstGeom prst="rect">
            <a:avLst/>
          </a:prstGeom>
        </p:spPr>
        <p:txBody>
          <a:bodyPr lIns="0" tIns="0" rIns="0" bIns="0" rtlCol="0" anchor="t">
            <a:spAutoFit/>
          </a:bodyPr>
          <a:lstStyle/>
          <a:p>
            <a:pPr algn="ctr">
              <a:lnSpc>
                <a:spcPts val="7279"/>
              </a:lnSpc>
            </a:pPr>
            <a:endParaRPr/>
          </a:p>
        </p:txBody>
      </p:sp>
      <p:sp>
        <p:nvSpPr>
          <p:cNvPr id="13" name="TextBox 13"/>
          <p:cNvSpPr txBox="1"/>
          <p:nvPr/>
        </p:nvSpPr>
        <p:spPr>
          <a:xfrm>
            <a:off x="167367" y="8659321"/>
            <a:ext cx="12393583" cy="58039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Playfair Display Bold"/>
                <a:ea typeface="Playfair Display Bold"/>
                <a:cs typeface="Playfair Display Bold"/>
                <a:sym typeface="Playfair Display Bold"/>
              </a:rPr>
              <a:t>Product Performance by Category: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702841" y="0"/>
            <a:ext cx="5585159" cy="10287000"/>
            <a:chOff x="0" y="0"/>
            <a:chExt cx="1889301" cy="3479800"/>
          </a:xfrm>
        </p:grpSpPr>
        <p:sp>
          <p:nvSpPr>
            <p:cNvPr id="3" name="Freeform 3"/>
            <p:cNvSpPr/>
            <p:nvPr/>
          </p:nvSpPr>
          <p:spPr>
            <a:xfrm>
              <a:off x="0" y="0"/>
              <a:ext cx="1889301" cy="3479800"/>
            </a:xfrm>
            <a:custGeom>
              <a:avLst/>
              <a:gdLst/>
              <a:ahLst/>
              <a:cxnLst/>
              <a:rect l="l" t="t" r="r" b="b"/>
              <a:pathLst>
                <a:path w="1889301" h="3479800">
                  <a:moveTo>
                    <a:pt x="0" y="0"/>
                  </a:moveTo>
                  <a:lnTo>
                    <a:pt x="1889301" y="0"/>
                  </a:lnTo>
                  <a:lnTo>
                    <a:pt x="1889301" y="3479800"/>
                  </a:lnTo>
                  <a:lnTo>
                    <a:pt x="0" y="3479800"/>
                  </a:lnTo>
                  <a:close/>
                </a:path>
              </a:pathLst>
            </a:custGeom>
            <a:solidFill>
              <a:srgbClr val="FF5757"/>
            </a:solidFill>
          </p:spPr>
        </p:sp>
      </p:grpSp>
      <p:sp>
        <p:nvSpPr>
          <p:cNvPr id="4" name="Freeform 4"/>
          <p:cNvSpPr/>
          <p:nvPr/>
        </p:nvSpPr>
        <p:spPr>
          <a:xfrm>
            <a:off x="12702841" y="2344303"/>
            <a:ext cx="5585159" cy="5598394"/>
          </a:xfrm>
          <a:custGeom>
            <a:avLst/>
            <a:gdLst/>
            <a:ahLst/>
            <a:cxnLst/>
            <a:rect l="l" t="t" r="r" b="b"/>
            <a:pathLst>
              <a:path w="5585159" h="5598394">
                <a:moveTo>
                  <a:pt x="0" y="0"/>
                </a:moveTo>
                <a:lnTo>
                  <a:pt x="5585159" y="0"/>
                </a:lnTo>
                <a:lnTo>
                  <a:pt x="5585159" y="5598394"/>
                </a:lnTo>
                <a:lnTo>
                  <a:pt x="0" y="5598394"/>
                </a:lnTo>
                <a:lnTo>
                  <a:pt x="0" y="0"/>
                </a:lnTo>
                <a:close/>
              </a:path>
            </a:pathLst>
          </a:custGeom>
          <a:blipFill>
            <a:blip r:embed="rId2"/>
            <a:stretch>
              <a:fillRect/>
            </a:stretch>
          </a:blipFill>
        </p:spPr>
      </p:sp>
      <p:sp>
        <p:nvSpPr>
          <p:cNvPr id="5" name="TextBox 5"/>
          <p:cNvSpPr txBox="1"/>
          <p:nvPr/>
        </p:nvSpPr>
        <p:spPr>
          <a:xfrm>
            <a:off x="6033186" y="1767207"/>
            <a:ext cx="9525" cy="887095"/>
          </a:xfrm>
          <a:prstGeom prst="rect">
            <a:avLst/>
          </a:prstGeom>
        </p:spPr>
        <p:txBody>
          <a:bodyPr lIns="0" tIns="0" rIns="0" bIns="0" rtlCol="0" anchor="t">
            <a:spAutoFit/>
          </a:bodyPr>
          <a:lstStyle/>
          <a:p>
            <a:pPr algn="ctr">
              <a:lnSpc>
                <a:spcPts val="7279"/>
              </a:lnSpc>
            </a:pPr>
            <a:endParaRPr/>
          </a:p>
        </p:txBody>
      </p:sp>
      <p:sp>
        <p:nvSpPr>
          <p:cNvPr id="6" name="TextBox 6"/>
          <p:cNvSpPr txBox="1"/>
          <p:nvPr/>
        </p:nvSpPr>
        <p:spPr>
          <a:xfrm>
            <a:off x="3463590" y="3298259"/>
            <a:ext cx="9525" cy="887095"/>
          </a:xfrm>
          <a:prstGeom prst="rect">
            <a:avLst/>
          </a:prstGeom>
        </p:spPr>
        <p:txBody>
          <a:bodyPr lIns="0" tIns="0" rIns="0" bIns="0" rtlCol="0" anchor="t">
            <a:spAutoFit/>
          </a:bodyPr>
          <a:lstStyle/>
          <a:p>
            <a:pPr algn="ctr">
              <a:lnSpc>
                <a:spcPts val="7279"/>
              </a:lnSpc>
            </a:pPr>
            <a:endParaRPr/>
          </a:p>
        </p:txBody>
      </p:sp>
      <p:sp>
        <p:nvSpPr>
          <p:cNvPr id="7" name="TextBox 7"/>
          <p:cNvSpPr txBox="1"/>
          <p:nvPr/>
        </p:nvSpPr>
        <p:spPr>
          <a:xfrm>
            <a:off x="5360078" y="4014856"/>
            <a:ext cx="10483" cy="985759"/>
          </a:xfrm>
          <a:prstGeom prst="rect">
            <a:avLst/>
          </a:prstGeom>
        </p:spPr>
        <p:txBody>
          <a:bodyPr lIns="0" tIns="0" rIns="0" bIns="0" rtlCol="0" anchor="t">
            <a:spAutoFit/>
          </a:bodyPr>
          <a:lstStyle/>
          <a:p>
            <a:pPr algn="ctr">
              <a:lnSpc>
                <a:spcPts val="8011"/>
              </a:lnSpc>
            </a:pPr>
            <a:endParaRPr/>
          </a:p>
        </p:txBody>
      </p:sp>
      <p:sp>
        <p:nvSpPr>
          <p:cNvPr id="8" name="TextBox 8"/>
          <p:cNvSpPr txBox="1"/>
          <p:nvPr/>
        </p:nvSpPr>
        <p:spPr>
          <a:xfrm>
            <a:off x="167367" y="273688"/>
            <a:ext cx="12393583" cy="2380614"/>
          </a:xfrm>
          <a:prstGeom prst="rect">
            <a:avLst/>
          </a:prstGeom>
        </p:spPr>
        <p:txBody>
          <a:bodyPr lIns="0" tIns="0" rIns="0" bIns="0" rtlCol="0" anchor="t">
            <a:spAutoFit/>
          </a:bodyPr>
          <a:lstStyle/>
          <a:p>
            <a:pPr algn="just">
              <a:lnSpc>
                <a:spcPts val="4760"/>
              </a:lnSpc>
              <a:spcBef>
                <a:spcPct val="0"/>
              </a:spcBef>
            </a:pPr>
            <a:r>
              <a:rPr lang="en-US" sz="3400">
                <a:solidFill>
                  <a:srgbClr val="000000"/>
                </a:solidFill>
                <a:latin typeface="Playfair Display Bold"/>
                <a:ea typeface="Playfair Display Bold"/>
                <a:cs typeface="Playfair Display Bold"/>
                <a:sym typeface="Playfair Display Bold"/>
              </a:rPr>
              <a:t>a. </a:t>
            </a:r>
            <a:r>
              <a:rPr lang="en-US" sz="3400">
                <a:solidFill>
                  <a:srgbClr val="000000"/>
                </a:solidFill>
                <a:latin typeface="Playfair Display"/>
                <a:ea typeface="Playfair Display"/>
                <a:cs typeface="Playfair Display"/>
                <a:sym typeface="Playfair Display"/>
              </a:rPr>
              <a:t>By identifying the product with the highest total sales per category, you can tailor product lines based on category performance, helping to align your strategy with consumer demand.</a:t>
            </a:r>
          </a:p>
        </p:txBody>
      </p:sp>
      <p:sp>
        <p:nvSpPr>
          <p:cNvPr id="9" name="TextBox 9"/>
          <p:cNvSpPr txBox="1"/>
          <p:nvPr/>
        </p:nvSpPr>
        <p:spPr>
          <a:xfrm>
            <a:off x="3897035" y="8099493"/>
            <a:ext cx="9525" cy="887095"/>
          </a:xfrm>
          <a:prstGeom prst="rect">
            <a:avLst/>
          </a:prstGeom>
        </p:spPr>
        <p:txBody>
          <a:bodyPr lIns="0" tIns="0" rIns="0" bIns="0" rtlCol="0" anchor="t">
            <a:spAutoFit/>
          </a:bodyPr>
          <a:lstStyle/>
          <a:p>
            <a:pPr algn="ctr">
              <a:lnSpc>
                <a:spcPts val="7279"/>
              </a:lnSpc>
            </a:pPr>
            <a:endParaRPr/>
          </a:p>
        </p:txBody>
      </p:sp>
      <p:sp>
        <p:nvSpPr>
          <p:cNvPr id="10" name="TextBox 10"/>
          <p:cNvSpPr txBox="1"/>
          <p:nvPr/>
        </p:nvSpPr>
        <p:spPr>
          <a:xfrm>
            <a:off x="167367" y="3069823"/>
            <a:ext cx="12249525" cy="58039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Playfair Display"/>
                <a:ea typeface="Playfair Display"/>
                <a:cs typeface="Playfair Display"/>
                <a:sym typeface="Playfair Display"/>
              </a:rPr>
              <a:t> </a:t>
            </a:r>
            <a:r>
              <a:rPr lang="en-US" sz="3399">
                <a:solidFill>
                  <a:srgbClr val="000000"/>
                </a:solidFill>
                <a:latin typeface="Playfair Display Bold"/>
                <a:ea typeface="Playfair Display Bold"/>
                <a:cs typeface="Playfair Display Bold"/>
                <a:sym typeface="Playfair Display Bold"/>
              </a:rPr>
              <a:t>Customer and Sales Trends:</a:t>
            </a:r>
          </a:p>
        </p:txBody>
      </p:sp>
      <p:sp>
        <p:nvSpPr>
          <p:cNvPr id="11" name="TextBox 11"/>
          <p:cNvSpPr txBox="1"/>
          <p:nvPr/>
        </p:nvSpPr>
        <p:spPr>
          <a:xfrm>
            <a:off x="167367" y="4062481"/>
            <a:ext cx="12249525" cy="3580764"/>
          </a:xfrm>
          <a:prstGeom prst="rect">
            <a:avLst/>
          </a:prstGeom>
        </p:spPr>
        <p:txBody>
          <a:bodyPr lIns="0" tIns="0" rIns="0" bIns="0" rtlCol="0" anchor="t">
            <a:spAutoFit/>
          </a:bodyPr>
          <a:lstStyle/>
          <a:p>
            <a:pPr algn="just">
              <a:lnSpc>
                <a:spcPts val="4760"/>
              </a:lnSpc>
            </a:pPr>
            <a:r>
              <a:rPr lang="en-US" sz="3400">
                <a:solidFill>
                  <a:srgbClr val="000000"/>
                </a:solidFill>
                <a:latin typeface="Playfair Display Bold"/>
                <a:ea typeface="Playfair Display Bold"/>
                <a:cs typeface="Playfair Display Bold"/>
                <a:sym typeface="Playfair Display Bold"/>
              </a:rPr>
              <a:t>a.</a:t>
            </a:r>
            <a:r>
              <a:rPr lang="en-US" sz="3400">
                <a:solidFill>
                  <a:srgbClr val="000000"/>
                </a:solidFill>
                <a:latin typeface="Playfair Display"/>
                <a:ea typeface="Playfair Display"/>
                <a:cs typeface="Playfair Display"/>
                <a:sym typeface="Playfair Display"/>
              </a:rPr>
              <a:t> Recognizing the customer who spent the most can inform loyalty programs and personalized offers.</a:t>
            </a:r>
          </a:p>
          <a:p>
            <a:pPr algn="just">
              <a:lnSpc>
                <a:spcPts val="4760"/>
              </a:lnSpc>
            </a:pPr>
            <a:endParaRPr lang="en-US" sz="3400">
              <a:solidFill>
                <a:srgbClr val="000000"/>
              </a:solidFill>
              <a:latin typeface="Playfair Display"/>
              <a:ea typeface="Playfair Display"/>
              <a:cs typeface="Playfair Display"/>
              <a:sym typeface="Playfair Display"/>
            </a:endParaRPr>
          </a:p>
          <a:p>
            <a:pPr algn="just">
              <a:lnSpc>
                <a:spcPts val="4760"/>
              </a:lnSpc>
            </a:pPr>
            <a:r>
              <a:rPr lang="en-US" sz="3400">
                <a:solidFill>
                  <a:srgbClr val="000000"/>
                </a:solidFill>
                <a:latin typeface="Playfair Display Bold"/>
                <a:ea typeface="Playfair Display Bold"/>
                <a:cs typeface="Playfair Display Bold"/>
                <a:sym typeface="Playfair Display Bold"/>
              </a:rPr>
              <a:t>b. </a:t>
            </a:r>
            <a:r>
              <a:rPr lang="en-US" sz="3400">
                <a:solidFill>
                  <a:srgbClr val="000000"/>
                </a:solidFill>
                <a:latin typeface="Playfair Display"/>
                <a:ea typeface="Playfair Display"/>
                <a:cs typeface="Playfair Display"/>
                <a:sym typeface="Playfair Display"/>
              </a:rPr>
              <a:t>Determining customers who have ordered from every category suggests a highly engaged customer base and may indicate opportunities for upselling and cross-selling.</a:t>
            </a:r>
          </a:p>
        </p:txBody>
      </p:sp>
      <p:sp>
        <p:nvSpPr>
          <p:cNvPr id="12" name="TextBox 12"/>
          <p:cNvSpPr txBox="1"/>
          <p:nvPr/>
        </p:nvSpPr>
        <p:spPr>
          <a:xfrm>
            <a:off x="167367" y="8043295"/>
            <a:ext cx="12249525" cy="580389"/>
          </a:xfrm>
          <a:prstGeom prst="rect">
            <a:avLst/>
          </a:prstGeom>
        </p:spPr>
        <p:txBody>
          <a:bodyPr lIns="0" tIns="0" rIns="0" bIns="0" rtlCol="0" anchor="t">
            <a:spAutoFit/>
          </a:bodyPr>
          <a:lstStyle/>
          <a:p>
            <a:pPr marL="734069" lvl="1" indent="-367035" algn="l">
              <a:lnSpc>
                <a:spcPts val="4760"/>
              </a:lnSpc>
              <a:buFont typeface="Arial"/>
              <a:buChar char="•"/>
            </a:pPr>
            <a:r>
              <a:rPr lang="en-US" sz="3400">
                <a:solidFill>
                  <a:srgbClr val="000000"/>
                </a:solidFill>
                <a:latin typeface="Playfair Display Bold"/>
                <a:ea typeface="Playfair Display Bold"/>
                <a:cs typeface="Playfair Display Bold"/>
                <a:sym typeface="Playfair Display Bold"/>
              </a:rPr>
              <a:t>Staff Performance and Sales: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702841" y="0"/>
            <a:ext cx="5585159" cy="10287000"/>
            <a:chOff x="0" y="0"/>
            <a:chExt cx="1889301" cy="3479800"/>
          </a:xfrm>
        </p:grpSpPr>
        <p:sp>
          <p:nvSpPr>
            <p:cNvPr id="3" name="Freeform 3"/>
            <p:cNvSpPr/>
            <p:nvPr/>
          </p:nvSpPr>
          <p:spPr>
            <a:xfrm>
              <a:off x="0" y="0"/>
              <a:ext cx="1889301" cy="3479800"/>
            </a:xfrm>
            <a:custGeom>
              <a:avLst/>
              <a:gdLst/>
              <a:ahLst/>
              <a:cxnLst/>
              <a:rect l="l" t="t" r="r" b="b"/>
              <a:pathLst>
                <a:path w="1889301" h="3479800">
                  <a:moveTo>
                    <a:pt x="0" y="0"/>
                  </a:moveTo>
                  <a:lnTo>
                    <a:pt x="1889301" y="0"/>
                  </a:lnTo>
                  <a:lnTo>
                    <a:pt x="1889301" y="3479800"/>
                  </a:lnTo>
                  <a:lnTo>
                    <a:pt x="0" y="3479800"/>
                  </a:lnTo>
                  <a:close/>
                </a:path>
              </a:pathLst>
            </a:custGeom>
            <a:solidFill>
              <a:srgbClr val="FF5757"/>
            </a:solidFill>
          </p:spPr>
        </p:sp>
      </p:grpSp>
      <p:sp>
        <p:nvSpPr>
          <p:cNvPr id="4" name="Freeform 4"/>
          <p:cNvSpPr/>
          <p:nvPr/>
        </p:nvSpPr>
        <p:spPr>
          <a:xfrm>
            <a:off x="12702841" y="3574421"/>
            <a:ext cx="5565405" cy="3138157"/>
          </a:xfrm>
          <a:custGeom>
            <a:avLst/>
            <a:gdLst/>
            <a:ahLst/>
            <a:cxnLst/>
            <a:rect l="l" t="t" r="r" b="b"/>
            <a:pathLst>
              <a:path w="5565405" h="3138157">
                <a:moveTo>
                  <a:pt x="0" y="0"/>
                </a:moveTo>
                <a:lnTo>
                  <a:pt x="5565406" y="0"/>
                </a:lnTo>
                <a:lnTo>
                  <a:pt x="5565406" y="3138158"/>
                </a:lnTo>
                <a:lnTo>
                  <a:pt x="0" y="3138158"/>
                </a:lnTo>
                <a:lnTo>
                  <a:pt x="0" y="0"/>
                </a:lnTo>
                <a:close/>
              </a:path>
            </a:pathLst>
          </a:custGeom>
          <a:blipFill>
            <a:blip r:embed="rId2"/>
            <a:stretch>
              <a:fillRect/>
            </a:stretch>
          </a:blipFill>
        </p:spPr>
      </p:sp>
      <p:sp>
        <p:nvSpPr>
          <p:cNvPr id="5" name="TextBox 5"/>
          <p:cNvSpPr txBox="1"/>
          <p:nvPr/>
        </p:nvSpPr>
        <p:spPr>
          <a:xfrm>
            <a:off x="6033186" y="1767207"/>
            <a:ext cx="9525" cy="887095"/>
          </a:xfrm>
          <a:prstGeom prst="rect">
            <a:avLst/>
          </a:prstGeom>
        </p:spPr>
        <p:txBody>
          <a:bodyPr lIns="0" tIns="0" rIns="0" bIns="0" rtlCol="0" anchor="t">
            <a:spAutoFit/>
          </a:bodyPr>
          <a:lstStyle/>
          <a:p>
            <a:pPr algn="ctr">
              <a:lnSpc>
                <a:spcPts val="7279"/>
              </a:lnSpc>
            </a:pPr>
            <a:endParaRPr/>
          </a:p>
        </p:txBody>
      </p:sp>
      <p:sp>
        <p:nvSpPr>
          <p:cNvPr id="6" name="TextBox 6"/>
          <p:cNvSpPr txBox="1"/>
          <p:nvPr/>
        </p:nvSpPr>
        <p:spPr>
          <a:xfrm>
            <a:off x="3463590" y="3298259"/>
            <a:ext cx="9525" cy="887095"/>
          </a:xfrm>
          <a:prstGeom prst="rect">
            <a:avLst/>
          </a:prstGeom>
        </p:spPr>
        <p:txBody>
          <a:bodyPr lIns="0" tIns="0" rIns="0" bIns="0" rtlCol="0" anchor="t">
            <a:spAutoFit/>
          </a:bodyPr>
          <a:lstStyle/>
          <a:p>
            <a:pPr algn="ctr">
              <a:lnSpc>
                <a:spcPts val="7279"/>
              </a:lnSpc>
            </a:pPr>
            <a:endParaRPr/>
          </a:p>
        </p:txBody>
      </p:sp>
      <p:sp>
        <p:nvSpPr>
          <p:cNvPr id="7" name="TextBox 7"/>
          <p:cNvSpPr txBox="1"/>
          <p:nvPr/>
        </p:nvSpPr>
        <p:spPr>
          <a:xfrm>
            <a:off x="5360078" y="4014856"/>
            <a:ext cx="10483" cy="985759"/>
          </a:xfrm>
          <a:prstGeom prst="rect">
            <a:avLst/>
          </a:prstGeom>
        </p:spPr>
        <p:txBody>
          <a:bodyPr lIns="0" tIns="0" rIns="0" bIns="0" rtlCol="0" anchor="t">
            <a:spAutoFit/>
          </a:bodyPr>
          <a:lstStyle/>
          <a:p>
            <a:pPr algn="ctr">
              <a:lnSpc>
                <a:spcPts val="8011"/>
              </a:lnSpc>
            </a:pPr>
            <a:endParaRPr/>
          </a:p>
        </p:txBody>
      </p:sp>
      <p:sp>
        <p:nvSpPr>
          <p:cNvPr id="8" name="TextBox 8"/>
          <p:cNvSpPr txBox="1"/>
          <p:nvPr/>
        </p:nvSpPr>
        <p:spPr>
          <a:xfrm>
            <a:off x="167367" y="273688"/>
            <a:ext cx="12369935" cy="3580764"/>
          </a:xfrm>
          <a:prstGeom prst="rect">
            <a:avLst/>
          </a:prstGeom>
        </p:spPr>
        <p:txBody>
          <a:bodyPr lIns="0" tIns="0" rIns="0" bIns="0" rtlCol="0" anchor="t">
            <a:spAutoFit/>
          </a:bodyPr>
          <a:lstStyle/>
          <a:p>
            <a:pPr algn="just">
              <a:lnSpc>
                <a:spcPts val="4760"/>
              </a:lnSpc>
            </a:pPr>
            <a:r>
              <a:rPr lang="en-US" sz="3400">
                <a:solidFill>
                  <a:srgbClr val="000000"/>
                </a:solidFill>
                <a:latin typeface="Playfair Display Bold"/>
                <a:ea typeface="Playfair Display Bold"/>
                <a:cs typeface="Playfair Display Bold"/>
                <a:sym typeface="Playfair Display Bold"/>
              </a:rPr>
              <a:t>a. </a:t>
            </a:r>
            <a:r>
              <a:rPr lang="en-US" sz="3400">
                <a:solidFill>
                  <a:srgbClr val="000000"/>
                </a:solidFill>
                <a:latin typeface="Playfair Display"/>
                <a:ea typeface="Playfair Display"/>
                <a:cs typeface="Playfair Display"/>
                <a:sym typeface="Playfair Display"/>
              </a:rPr>
              <a:t>Identifying staff members who made more sales than average highlights the potential for best practices to be shared across the team.</a:t>
            </a:r>
          </a:p>
          <a:p>
            <a:pPr algn="just">
              <a:lnSpc>
                <a:spcPts val="4760"/>
              </a:lnSpc>
            </a:pPr>
            <a:endParaRPr lang="en-US" sz="3400">
              <a:solidFill>
                <a:srgbClr val="000000"/>
              </a:solidFill>
              <a:latin typeface="Playfair Display"/>
              <a:ea typeface="Playfair Display"/>
              <a:cs typeface="Playfair Display"/>
              <a:sym typeface="Playfair Display"/>
            </a:endParaRPr>
          </a:p>
          <a:p>
            <a:pPr algn="l">
              <a:lnSpc>
                <a:spcPts val="4760"/>
              </a:lnSpc>
              <a:spcBef>
                <a:spcPct val="0"/>
              </a:spcBef>
            </a:pPr>
            <a:r>
              <a:rPr lang="en-US" sz="3400">
                <a:solidFill>
                  <a:srgbClr val="000000"/>
                </a:solidFill>
                <a:latin typeface="Playfair Display Bold"/>
                <a:ea typeface="Playfair Display Bold"/>
                <a:cs typeface="Playfair Display Bold"/>
                <a:sym typeface="Playfair Display Bold"/>
              </a:rPr>
              <a:t>b.</a:t>
            </a:r>
            <a:r>
              <a:rPr lang="en-US" sz="3400">
                <a:solidFill>
                  <a:srgbClr val="000000"/>
                </a:solidFill>
                <a:latin typeface="Playfair Display"/>
                <a:ea typeface="Playfair Display"/>
                <a:cs typeface="Playfair Display"/>
                <a:sym typeface="Playfair Display"/>
              </a:rPr>
              <a:t> Recognizing staff who made no sales can indicate training or restructuring needs.</a:t>
            </a:r>
          </a:p>
        </p:txBody>
      </p:sp>
      <p:sp>
        <p:nvSpPr>
          <p:cNvPr id="9" name="TextBox 9"/>
          <p:cNvSpPr txBox="1"/>
          <p:nvPr/>
        </p:nvSpPr>
        <p:spPr>
          <a:xfrm>
            <a:off x="3897035" y="8099493"/>
            <a:ext cx="9525" cy="887095"/>
          </a:xfrm>
          <a:prstGeom prst="rect">
            <a:avLst/>
          </a:prstGeom>
        </p:spPr>
        <p:txBody>
          <a:bodyPr lIns="0" tIns="0" rIns="0" bIns="0" rtlCol="0" anchor="t">
            <a:spAutoFit/>
          </a:bodyPr>
          <a:lstStyle/>
          <a:p>
            <a:pPr algn="ctr">
              <a:lnSpc>
                <a:spcPts val="7279"/>
              </a:lnSpc>
            </a:pPr>
            <a:endParaRPr/>
          </a:p>
        </p:txBody>
      </p:sp>
      <p:sp>
        <p:nvSpPr>
          <p:cNvPr id="10" name="TextBox 10"/>
          <p:cNvSpPr txBox="1"/>
          <p:nvPr/>
        </p:nvSpPr>
        <p:spPr>
          <a:xfrm>
            <a:off x="3155326" y="4256405"/>
            <a:ext cx="9525" cy="887095"/>
          </a:xfrm>
          <a:prstGeom prst="rect">
            <a:avLst/>
          </a:prstGeom>
        </p:spPr>
        <p:txBody>
          <a:bodyPr lIns="0" tIns="0" rIns="0" bIns="0" rtlCol="0" anchor="t">
            <a:spAutoFit/>
          </a:bodyPr>
          <a:lstStyle/>
          <a:p>
            <a:pPr algn="ctr">
              <a:lnSpc>
                <a:spcPts val="7279"/>
              </a:lnSpc>
            </a:pPr>
            <a:endParaRPr/>
          </a:p>
        </p:txBody>
      </p:sp>
      <p:sp>
        <p:nvSpPr>
          <p:cNvPr id="11" name="TextBox 11"/>
          <p:cNvSpPr txBox="1"/>
          <p:nvPr/>
        </p:nvSpPr>
        <p:spPr>
          <a:xfrm>
            <a:off x="203592" y="4062481"/>
            <a:ext cx="12333710" cy="58039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Canva Sans Bold"/>
                <a:ea typeface="Canva Sans Bold"/>
                <a:cs typeface="Canva Sans Bold"/>
                <a:sym typeface="Canva Sans Bold"/>
              </a:rPr>
              <a:t>Pricing Strategy:</a:t>
            </a:r>
          </a:p>
        </p:txBody>
      </p:sp>
      <p:sp>
        <p:nvSpPr>
          <p:cNvPr id="12" name="TextBox 12"/>
          <p:cNvSpPr txBox="1"/>
          <p:nvPr/>
        </p:nvSpPr>
        <p:spPr>
          <a:xfrm>
            <a:off x="203592" y="4933939"/>
            <a:ext cx="12333710" cy="1780539"/>
          </a:xfrm>
          <a:prstGeom prst="rect">
            <a:avLst/>
          </a:prstGeom>
        </p:spPr>
        <p:txBody>
          <a:bodyPr lIns="0" tIns="0" rIns="0" bIns="0" rtlCol="0" anchor="t">
            <a:spAutoFit/>
          </a:bodyPr>
          <a:lstStyle/>
          <a:p>
            <a:pPr algn="just">
              <a:lnSpc>
                <a:spcPts val="4760"/>
              </a:lnSpc>
            </a:pPr>
            <a:r>
              <a:rPr lang="en-US" sz="3400">
                <a:solidFill>
                  <a:srgbClr val="000000"/>
                </a:solidFill>
                <a:latin typeface="Playfair Display Bold"/>
                <a:ea typeface="Playfair Display Bold"/>
                <a:cs typeface="Playfair Display Bold"/>
                <a:sym typeface="Playfair Display Bold"/>
              </a:rPr>
              <a:t>a. </a:t>
            </a:r>
            <a:r>
              <a:rPr lang="en-US" sz="3400">
                <a:solidFill>
                  <a:srgbClr val="000000"/>
                </a:solidFill>
                <a:latin typeface="Playfair Display"/>
                <a:ea typeface="Playfair Display"/>
                <a:cs typeface="Playfair Display"/>
                <a:sym typeface="Playfair Display"/>
              </a:rPr>
              <a:t>Analyzing the highest-priced product for each category and median price values offers insights into pricing strategy and market positioning.</a:t>
            </a:r>
          </a:p>
        </p:txBody>
      </p:sp>
      <p:sp>
        <p:nvSpPr>
          <p:cNvPr id="13" name="TextBox 13"/>
          <p:cNvSpPr txBox="1"/>
          <p:nvPr/>
        </p:nvSpPr>
        <p:spPr>
          <a:xfrm>
            <a:off x="296516" y="6924028"/>
            <a:ext cx="12240785" cy="580389"/>
          </a:xfrm>
          <a:prstGeom prst="rect">
            <a:avLst/>
          </a:prstGeom>
        </p:spPr>
        <p:txBody>
          <a:bodyPr lIns="0" tIns="0" rIns="0" bIns="0" rtlCol="0" anchor="t">
            <a:spAutoFit/>
          </a:bodyPr>
          <a:lstStyle/>
          <a:p>
            <a:pPr marL="734069" lvl="1" indent="-367035" algn="l">
              <a:lnSpc>
                <a:spcPts val="4760"/>
              </a:lnSpc>
              <a:buFont typeface="Arial"/>
              <a:buChar char="•"/>
            </a:pPr>
            <a:r>
              <a:rPr lang="en-US" sz="3400">
                <a:solidFill>
                  <a:srgbClr val="000000"/>
                </a:solidFill>
                <a:latin typeface="Canva Sans Bold"/>
                <a:ea typeface="Canva Sans Bold"/>
                <a:cs typeface="Canva Sans Bold"/>
                <a:sym typeface="Canva Sans Bold"/>
              </a:rPr>
              <a:t>Unordered Products:</a:t>
            </a:r>
          </a:p>
        </p:txBody>
      </p:sp>
      <p:sp>
        <p:nvSpPr>
          <p:cNvPr id="14" name="TextBox 14"/>
          <p:cNvSpPr txBox="1"/>
          <p:nvPr/>
        </p:nvSpPr>
        <p:spPr>
          <a:xfrm>
            <a:off x="203592" y="7933042"/>
            <a:ext cx="12333710" cy="1780539"/>
          </a:xfrm>
          <a:prstGeom prst="rect">
            <a:avLst/>
          </a:prstGeom>
        </p:spPr>
        <p:txBody>
          <a:bodyPr lIns="0" tIns="0" rIns="0" bIns="0" rtlCol="0" anchor="t">
            <a:spAutoFit/>
          </a:bodyPr>
          <a:lstStyle/>
          <a:p>
            <a:pPr algn="just">
              <a:lnSpc>
                <a:spcPts val="4760"/>
              </a:lnSpc>
            </a:pPr>
            <a:r>
              <a:rPr lang="en-US" sz="3400">
                <a:solidFill>
                  <a:srgbClr val="000000"/>
                </a:solidFill>
                <a:latin typeface="Canva Sans Bold"/>
                <a:ea typeface="Canva Sans Bold"/>
                <a:cs typeface="Canva Sans Bold"/>
                <a:sym typeface="Canva Sans Bold"/>
              </a:rPr>
              <a:t>a. </a:t>
            </a:r>
            <a:r>
              <a:rPr lang="en-US" sz="3400">
                <a:solidFill>
                  <a:srgbClr val="000000"/>
                </a:solidFill>
                <a:latin typeface="Canva Sans"/>
                <a:ea typeface="Canva Sans"/>
                <a:cs typeface="Canva Sans"/>
                <a:sym typeface="Canva Sans"/>
              </a:rPr>
              <a:t>Listing products that have never been ordered helps eliminate slow-moving inventory and informs future product launches.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702841" y="0"/>
            <a:ext cx="5585159" cy="10287000"/>
            <a:chOff x="0" y="0"/>
            <a:chExt cx="1889301" cy="3479800"/>
          </a:xfrm>
        </p:grpSpPr>
        <p:sp>
          <p:nvSpPr>
            <p:cNvPr id="3" name="Freeform 3"/>
            <p:cNvSpPr/>
            <p:nvPr/>
          </p:nvSpPr>
          <p:spPr>
            <a:xfrm>
              <a:off x="0" y="0"/>
              <a:ext cx="1889301" cy="3479800"/>
            </a:xfrm>
            <a:custGeom>
              <a:avLst/>
              <a:gdLst/>
              <a:ahLst/>
              <a:cxnLst/>
              <a:rect l="l" t="t" r="r" b="b"/>
              <a:pathLst>
                <a:path w="1889301" h="3479800">
                  <a:moveTo>
                    <a:pt x="0" y="0"/>
                  </a:moveTo>
                  <a:lnTo>
                    <a:pt x="1889301" y="0"/>
                  </a:lnTo>
                  <a:lnTo>
                    <a:pt x="1889301" y="3479800"/>
                  </a:lnTo>
                  <a:lnTo>
                    <a:pt x="0" y="3479800"/>
                  </a:lnTo>
                  <a:close/>
                </a:path>
              </a:pathLst>
            </a:custGeom>
            <a:solidFill>
              <a:srgbClr val="FF5757"/>
            </a:solidFill>
          </p:spPr>
        </p:sp>
      </p:grpSp>
      <p:sp>
        <p:nvSpPr>
          <p:cNvPr id="4" name="Freeform 4"/>
          <p:cNvSpPr/>
          <p:nvPr/>
        </p:nvSpPr>
        <p:spPr>
          <a:xfrm>
            <a:off x="12702841" y="4129156"/>
            <a:ext cx="5585159" cy="2302961"/>
          </a:xfrm>
          <a:custGeom>
            <a:avLst/>
            <a:gdLst/>
            <a:ahLst/>
            <a:cxnLst/>
            <a:rect l="l" t="t" r="r" b="b"/>
            <a:pathLst>
              <a:path w="5585159" h="2302961">
                <a:moveTo>
                  <a:pt x="0" y="0"/>
                </a:moveTo>
                <a:lnTo>
                  <a:pt x="5585159" y="0"/>
                </a:lnTo>
                <a:lnTo>
                  <a:pt x="5585159" y="2302961"/>
                </a:lnTo>
                <a:lnTo>
                  <a:pt x="0" y="2302961"/>
                </a:lnTo>
                <a:lnTo>
                  <a:pt x="0" y="0"/>
                </a:lnTo>
                <a:close/>
              </a:path>
            </a:pathLst>
          </a:custGeom>
          <a:blipFill>
            <a:blip r:embed="rId2"/>
            <a:stretch>
              <a:fillRect t="-808" b="-808"/>
            </a:stretch>
          </a:blipFill>
        </p:spPr>
      </p:sp>
      <p:sp>
        <p:nvSpPr>
          <p:cNvPr id="5" name="TextBox 5"/>
          <p:cNvSpPr txBox="1"/>
          <p:nvPr/>
        </p:nvSpPr>
        <p:spPr>
          <a:xfrm>
            <a:off x="6033186" y="1767207"/>
            <a:ext cx="9525" cy="887095"/>
          </a:xfrm>
          <a:prstGeom prst="rect">
            <a:avLst/>
          </a:prstGeom>
        </p:spPr>
        <p:txBody>
          <a:bodyPr lIns="0" tIns="0" rIns="0" bIns="0" rtlCol="0" anchor="t">
            <a:spAutoFit/>
          </a:bodyPr>
          <a:lstStyle/>
          <a:p>
            <a:pPr algn="ctr">
              <a:lnSpc>
                <a:spcPts val="7279"/>
              </a:lnSpc>
            </a:pPr>
            <a:endParaRPr/>
          </a:p>
        </p:txBody>
      </p:sp>
      <p:sp>
        <p:nvSpPr>
          <p:cNvPr id="6" name="TextBox 6"/>
          <p:cNvSpPr txBox="1"/>
          <p:nvPr/>
        </p:nvSpPr>
        <p:spPr>
          <a:xfrm>
            <a:off x="3463590" y="3298259"/>
            <a:ext cx="9525" cy="887095"/>
          </a:xfrm>
          <a:prstGeom prst="rect">
            <a:avLst/>
          </a:prstGeom>
        </p:spPr>
        <p:txBody>
          <a:bodyPr lIns="0" tIns="0" rIns="0" bIns="0" rtlCol="0" anchor="t">
            <a:spAutoFit/>
          </a:bodyPr>
          <a:lstStyle/>
          <a:p>
            <a:pPr algn="ctr">
              <a:lnSpc>
                <a:spcPts val="7279"/>
              </a:lnSpc>
            </a:pPr>
            <a:endParaRPr/>
          </a:p>
        </p:txBody>
      </p:sp>
      <p:sp>
        <p:nvSpPr>
          <p:cNvPr id="7" name="TextBox 7"/>
          <p:cNvSpPr txBox="1"/>
          <p:nvPr/>
        </p:nvSpPr>
        <p:spPr>
          <a:xfrm>
            <a:off x="5360078" y="4014856"/>
            <a:ext cx="10483" cy="985759"/>
          </a:xfrm>
          <a:prstGeom prst="rect">
            <a:avLst/>
          </a:prstGeom>
        </p:spPr>
        <p:txBody>
          <a:bodyPr lIns="0" tIns="0" rIns="0" bIns="0" rtlCol="0" anchor="t">
            <a:spAutoFit/>
          </a:bodyPr>
          <a:lstStyle/>
          <a:p>
            <a:pPr algn="ctr">
              <a:lnSpc>
                <a:spcPts val="8011"/>
              </a:lnSpc>
            </a:pPr>
            <a:endParaRPr/>
          </a:p>
        </p:txBody>
      </p:sp>
      <p:sp>
        <p:nvSpPr>
          <p:cNvPr id="8" name="TextBox 8"/>
          <p:cNvSpPr txBox="1"/>
          <p:nvPr/>
        </p:nvSpPr>
        <p:spPr>
          <a:xfrm>
            <a:off x="3897035" y="8099493"/>
            <a:ext cx="9525" cy="887095"/>
          </a:xfrm>
          <a:prstGeom prst="rect">
            <a:avLst/>
          </a:prstGeom>
        </p:spPr>
        <p:txBody>
          <a:bodyPr lIns="0" tIns="0" rIns="0" bIns="0" rtlCol="0" anchor="t">
            <a:spAutoFit/>
          </a:bodyPr>
          <a:lstStyle/>
          <a:p>
            <a:pPr algn="ctr">
              <a:lnSpc>
                <a:spcPts val="7279"/>
              </a:lnSpc>
            </a:pPr>
            <a:endParaRPr/>
          </a:p>
        </p:txBody>
      </p:sp>
      <p:sp>
        <p:nvSpPr>
          <p:cNvPr id="9" name="TextBox 9"/>
          <p:cNvSpPr txBox="1"/>
          <p:nvPr/>
        </p:nvSpPr>
        <p:spPr>
          <a:xfrm>
            <a:off x="3155326" y="4256405"/>
            <a:ext cx="9525" cy="887095"/>
          </a:xfrm>
          <a:prstGeom prst="rect">
            <a:avLst/>
          </a:prstGeom>
        </p:spPr>
        <p:txBody>
          <a:bodyPr lIns="0" tIns="0" rIns="0" bIns="0" rtlCol="0" anchor="t">
            <a:spAutoFit/>
          </a:bodyPr>
          <a:lstStyle/>
          <a:p>
            <a:pPr algn="ctr">
              <a:lnSpc>
                <a:spcPts val="7279"/>
              </a:lnSpc>
            </a:pPr>
            <a:endParaRPr/>
          </a:p>
        </p:txBody>
      </p:sp>
      <p:sp>
        <p:nvSpPr>
          <p:cNvPr id="10" name="TextBox 10"/>
          <p:cNvSpPr txBox="1"/>
          <p:nvPr/>
        </p:nvSpPr>
        <p:spPr>
          <a:xfrm>
            <a:off x="189188" y="691676"/>
            <a:ext cx="12266646" cy="646430"/>
          </a:xfrm>
          <a:prstGeom prst="rect">
            <a:avLst/>
          </a:prstGeom>
        </p:spPr>
        <p:txBody>
          <a:bodyPr lIns="0" tIns="0" rIns="0" bIns="0" rtlCol="0" anchor="t">
            <a:spAutoFit/>
          </a:bodyPr>
          <a:lstStyle/>
          <a:p>
            <a:pPr algn="l">
              <a:lnSpc>
                <a:spcPts val="5320"/>
              </a:lnSpc>
            </a:pPr>
            <a:r>
              <a:rPr lang="en-US" sz="3800">
                <a:solidFill>
                  <a:srgbClr val="000000"/>
                </a:solidFill>
                <a:latin typeface="Playfair Display Bold"/>
                <a:ea typeface="Playfair Display Bold"/>
                <a:cs typeface="Playfair Display Bold"/>
                <a:sym typeface="Playfair Display Bold"/>
              </a:rPr>
              <a:t>Recommandation:-</a:t>
            </a:r>
          </a:p>
        </p:txBody>
      </p:sp>
      <p:sp>
        <p:nvSpPr>
          <p:cNvPr id="11" name="TextBox 11"/>
          <p:cNvSpPr txBox="1"/>
          <p:nvPr/>
        </p:nvSpPr>
        <p:spPr>
          <a:xfrm>
            <a:off x="3563114" y="1767207"/>
            <a:ext cx="9525" cy="887095"/>
          </a:xfrm>
          <a:prstGeom prst="rect">
            <a:avLst/>
          </a:prstGeom>
        </p:spPr>
        <p:txBody>
          <a:bodyPr lIns="0" tIns="0" rIns="0" bIns="0" rtlCol="0" anchor="t">
            <a:spAutoFit/>
          </a:bodyPr>
          <a:lstStyle/>
          <a:p>
            <a:pPr algn="ctr">
              <a:lnSpc>
                <a:spcPts val="7279"/>
              </a:lnSpc>
            </a:pPr>
            <a:endParaRPr/>
          </a:p>
        </p:txBody>
      </p:sp>
      <p:sp>
        <p:nvSpPr>
          <p:cNvPr id="12" name="TextBox 12"/>
          <p:cNvSpPr txBox="1"/>
          <p:nvPr/>
        </p:nvSpPr>
        <p:spPr>
          <a:xfrm>
            <a:off x="282229" y="1918841"/>
            <a:ext cx="12173605" cy="58039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Playfair Display Bold"/>
                <a:ea typeface="Playfair Display Bold"/>
                <a:cs typeface="Playfair Display Bold"/>
                <a:sym typeface="Playfair Display Bold"/>
              </a:rPr>
              <a:t>Focus on High-Performing Stores:</a:t>
            </a:r>
          </a:p>
        </p:txBody>
      </p:sp>
      <p:sp>
        <p:nvSpPr>
          <p:cNvPr id="13" name="TextBox 13"/>
          <p:cNvSpPr txBox="1"/>
          <p:nvPr/>
        </p:nvSpPr>
        <p:spPr>
          <a:xfrm>
            <a:off x="6302155" y="2814831"/>
            <a:ext cx="17496" cy="1635473"/>
          </a:xfrm>
          <a:prstGeom prst="rect">
            <a:avLst/>
          </a:prstGeom>
        </p:spPr>
        <p:txBody>
          <a:bodyPr lIns="0" tIns="0" rIns="0" bIns="0" rtlCol="0" anchor="t">
            <a:spAutoFit/>
          </a:bodyPr>
          <a:lstStyle/>
          <a:p>
            <a:pPr algn="ctr">
              <a:lnSpc>
                <a:spcPts val="13372"/>
              </a:lnSpc>
            </a:pPr>
            <a:endParaRPr/>
          </a:p>
        </p:txBody>
      </p:sp>
      <p:sp>
        <p:nvSpPr>
          <p:cNvPr id="14" name="TextBox 14"/>
          <p:cNvSpPr txBox="1"/>
          <p:nvPr/>
        </p:nvSpPr>
        <p:spPr>
          <a:xfrm>
            <a:off x="189188" y="3063782"/>
            <a:ext cx="12266646" cy="1180464"/>
          </a:xfrm>
          <a:prstGeom prst="rect">
            <a:avLst/>
          </a:prstGeom>
        </p:spPr>
        <p:txBody>
          <a:bodyPr lIns="0" tIns="0" rIns="0" bIns="0" rtlCol="0" anchor="t">
            <a:spAutoFit/>
          </a:bodyPr>
          <a:lstStyle/>
          <a:p>
            <a:pPr algn="just">
              <a:lnSpc>
                <a:spcPts val="4760"/>
              </a:lnSpc>
              <a:spcBef>
                <a:spcPct val="0"/>
              </a:spcBef>
            </a:pPr>
            <a:r>
              <a:rPr lang="en-US" sz="3400">
                <a:solidFill>
                  <a:srgbClr val="000000"/>
                </a:solidFill>
                <a:latin typeface="Playfair Display Bold"/>
                <a:ea typeface="Playfair Display Bold"/>
                <a:cs typeface="Playfair Display Bold"/>
                <a:sym typeface="Playfair Display Bold"/>
              </a:rPr>
              <a:t>a. </a:t>
            </a:r>
            <a:r>
              <a:rPr lang="en-US" sz="3400">
                <a:solidFill>
                  <a:srgbClr val="000000"/>
                </a:solidFill>
                <a:latin typeface="Playfair Display"/>
                <a:ea typeface="Playfair Display"/>
                <a:cs typeface="Playfair Display"/>
                <a:sym typeface="Playfair Display"/>
              </a:rPr>
              <a:t>Invest resources in top-performing stores while revisiting the strategy for underperforming locations.</a:t>
            </a:r>
          </a:p>
        </p:txBody>
      </p:sp>
      <p:sp>
        <p:nvSpPr>
          <p:cNvPr id="15" name="TextBox 15"/>
          <p:cNvSpPr txBox="1"/>
          <p:nvPr/>
        </p:nvSpPr>
        <p:spPr>
          <a:xfrm>
            <a:off x="282229" y="4796696"/>
            <a:ext cx="12173605" cy="580389"/>
          </a:xfrm>
          <a:prstGeom prst="rect">
            <a:avLst/>
          </a:prstGeom>
        </p:spPr>
        <p:txBody>
          <a:bodyPr lIns="0" tIns="0" rIns="0" bIns="0" rtlCol="0" anchor="t">
            <a:spAutoFit/>
          </a:bodyPr>
          <a:lstStyle/>
          <a:p>
            <a:pPr marL="734069" lvl="1" indent="-367035" algn="l">
              <a:lnSpc>
                <a:spcPts val="4760"/>
              </a:lnSpc>
              <a:buFont typeface="Arial"/>
              <a:buChar char="•"/>
            </a:pPr>
            <a:r>
              <a:rPr lang="en-US" sz="3400">
                <a:solidFill>
                  <a:srgbClr val="000000"/>
                </a:solidFill>
                <a:latin typeface="Playfair Display Bold"/>
                <a:ea typeface="Playfair Display Bold"/>
                <a:cs typeface="Playfair Display Bold"/>
                <a:sym typeface="Playfair Display Bold"/>
              </a:rPr>
              <a:t>Leverage Best-Selling Products:</a:t>
            </a:r>
          </a:p>
        </p:txBody>
      </p:sp>
      <p:sp>
        <p:nvSpPr>
          <p:cNvPr id="16" name="TextBox 16"/>
          <p:cNvSpPr txBox="1"/>
          <p:nvPr/>
        </p:nvSpPr>
        <p:spPr>
          <a:xfrm>
            <a:off x="189188" y="5719985"/>
            <a:ext cx="12266646" cy="1780539"/>
          </a:xfrm>
          <a:prstGeom prst="rect">
            <a:avLst/>
          </a:prstGeom>
        </p:spPr>
        <p:txBody>
          <a:bodyPr lIns="0" tIns="0" rIns="0" bIns="0" rtlCol="0" anchor="t">
            <a:spAutoFit/>
          </a:bodyPr>
          <a:lstStyle/>
          <a:p>
            <a:pPr algn="just">
              <a:lnSpc>
                <a:spcPts val="4760"/>
              </a:lnSpc>
            </a:pPr>
            <a:r>
              <a:rPr lang="en-US" sz="3400">
                <a:solidFill>
                  <a:srgbClr val="000000"/>
                </a:solidFill>
                <a:latin typeface="Playfair Display Bold"/>
                <a:ea typeface="Playfair Display Bold"/>
                <a:cs typeface="Playfair Display Bold"/>
                <a:sym typeface="Playfair Display Bold"/>
              </a:rPr>
              <a:t>a. </a:t>
            </a:r>
            <a:r>
              <a:rPr lang="en-US" sz="3400">
                <a:solidFill>
                  <a:srgbClr val="000000"/>
                </a:solidFill>
                <a:latin typeface="Playfair Display"/>
                <a:ea typeface="Playfair Display"/>
                <a:cs typeface="Playfair Display"/>
                <a:sym typeface="Playfair Display"/>
              </a:rPr>
              <a:t>Enhance marketing efforts around the top 3 most sold products to maximize sales. Consider bundling these with less popular items.</a:t>
            </a:r>
          </a:p>
        </p:txBody>
      </p:sp>
      <p:sp>
        <p:nvSpPr>
          <p:cNvPr id="17" name="TextBox 17"/>
          <p:cNvSpPr txBox="1"/>
          <p:nvPr/>
        </p:nvSpPr>
        <p:spPr>
          <a:xfrm>
            <a:off x="3164851" y="7948199"/>
            <a:ext cx="9525" cy="887095"/>
          </a:xfrm>
          <a:prstGeom prst="rect">
            <a:avLst/>
          </a:prstGeom>
        </p:spPr>
        <p:txBody>
          <a:bodyPr lIns="0" tIns="0" rIns="0" bIns="0" rtlCol="0" anchor="t">
            <a:spAutoFit/>
          </a:bodyPr>
          <a:lstStyle/>
          <a:p>
            <a:pPr algn="ctr">
              <a:lnSpc>
                <a:spcPts val="7279"/>
              </a:lnSpc>
            </a:pPr>
            <a:endParaRPr/>
          </a:p>
        </p:txBody>
      </p:sp>
      <p:sp>
        <p:nvSpPr>
          <p:cNvPr id="18" name="TextBox 18"/>
          <p:cNvSpPr txBox="1"/>
          <p:nvPr/>
        </p:nvSpPr>
        <p:spPr>
          <a:xfrm>
            <a:off x="437243" y="7838543"/>
            <a:ext cx="12018591" cy="580397"/>
          </a:xfrm>
          <a:prstGeom prst="rect">
            <a:avLst/>
          </a:prstGeom>
        </p:spPr>
        <p:txBody>
          <a:bodyPr lIns="0" tIns="0" rIns="0" bIns="0" rtlCol="0" anchor="t">
            <a:spAutoFit/>
          </a:bodyPr>
          <a:lstStyle/>
          <a:p>
            <a:pPr marL="734003" lvl="1" indent="-367001" algn="l">
              <a:lnSpc>
                <a:spcPts val="4759"/>
              </a:lnSpc>
              <a:buFont typeface="Arial"/>
              <a:buChar char="•"/>
            </a:pPr>
            <a:r>
              <a:rPr lang="en-US" sz="3399">
                <a:solidFill>
                  <a:srgbClr val="000000"/>
                </a:solidFill>
                <a:latin typeface="Playfair Display Bold"/>
                <a:ea typeface="Playfair Display Bold"/>
                <a:cs typeface="Playfair Display Bold"/>
                <a:sym typeface="Playfair Display Bold"/>
              </a:rPr>
              <a:t>Customer Segmentation: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702841" y="0"/>
            <a:ext cx="5585159" cy="10287000"/>
            <a:chOff x="0" y="0"/>
            <a:chExt cx="1889301" cy="3479800"/>
          </a:xfrm>
        </p:grpSpPr>
        <p:sp>
          <p:nvSpPr>
            <p:cNvPr id="3" name="Freeform 3"/>
            <p:cNvSpPr/>
            <p:nvPr/>
          </p:nvSpPr>
          <p:spPr>
            <a:xfrm>
              <a:off x="0" y="0"/>
              <a:ext cx="1889301" cy="3479800"/>
            </a:xfrm>
            <a:custGeom>
              <a:avLst/>
              <a:gdLst/>
              <a:ahLst/>
              <a:cxnLst/>
              <a:rect l="l" t="t" r="r" b="b"/>
              <a:pathLst>
                <a:path w="1889301" h="3479800">
                  <a:moveTo>
                    <a:pt x="0" y="0"/>
                  </a:moveTo>
                  <a:lnTo>
                    <a:pt x="1889301" y="0"/>
                  </a:lnTo>
                  <a:lnTo>
                    <a:pt x="1889301" y="3479800"/>
                  </a:lnTo>
                  <a:lnTo>
                    <a:pt x="0" y="3479800"/>
                  </a:lnTo>
                  <a:close/>
                </a:path>
              </a:pathLst>
            </a:custGeom>
            <a:solidFill>
              <a:srgbClr val="FF5757"/>
            </a:solidFill>
          </p:spPr>
        </p:sp>
      </p:grpSp>
      <p:sp>
        <p:nvSpPr>
          <p:cNvPr id="4" name="Freeform 4"/>
          <p:cNvSpPr/>
          <p:nvPr/>
        </p:nvSpPr>
        <p:spPr>
          <a:xfrm>
            <a:off x="12702841" y="3584791"/>
            <a:ext cx="5547006" cy="3117417"/>
          </a:xfrm>
          <a:custGeom>
            <a:avLst/>
            <a:gdLst/>
            <a:ahLst/>
            <a:cxnLst/>
            <a:rect l="l" t="t" r="r" b="b"/>
            <a:pathLst>
              <a:path w="5547006" h="3117417">
                <a:moveTo>
                  <a:pt x="0" y="0"/>
                </a:moveTo>
                <a:lnTo>
                  <a:pt x="5547006" y="0"/>
                </a:lnTo>
                <a:lnTo>
                  <a:pt x="5547006" y="3117418"/>
                </a:lnTo>
                <a:lnTo>
                  <a:pt x="0" y="3117418"/>
                </a:lnTo>
                <a:lnTo>
                  <a:pt x="0" y="0"/>
                </a:lnTo>
                <a:close/>
              </a:path>
            </a:pathLst>
          </a:custGeom>
          <a:blipFill>
            <a:blip r:embed="rId2"/>
            <a:stretch>
              <a:fillRect/>
            </a:stretch>
          </a:blipFill>
        </p:spPr>
      </p:sp>
      <p:sp>
        <p:nvSpPr>
          <p:cNvPr id="5" name="TextBox 5"/>
          <p:cNvSpPr txBox="1"/>
          <p:nvPr/>
        </p:nvSpPr>
        <p:spPr>
          <a:xfrm>
            <a:off x="6033186" y="1767207"/>
            <a:ext cx="9525" cy="887095"/>
          </a:xfrm>
          <a:prstGeom prst="rect">
            <a:avLst/>
          </a:prstGeom>
        </p:spPr>
        <p:txBody>
          <a:bodyPr lIns="0" tIns="0" rIns="0" bIns="0" rtlCol="0" anchor="t">
            <a:spAutoFit/>
          </a:bodyPr>
          <a:lstStyle/>
          <a:p>
            <a:pPr algn="ctr">
              <a:lnSpc>
                <a:spcPts val="7279"/>
              </a:lnSpc>
            </a:pPr>
            <a:endParaRPr/>
          </a:p>
        </p:txBody>
      </p:sp>
      <p:sp>
        <p:nvSpPr>
          <p:cNvPr id="6" name="TextBox 6"/>
          <p:cNvSpPr txBox="1"/>
          <p:nvPr/>
        </p:nvSpPr>
        <p:spPr>
          <a:xfrm>
            <a:off x="3463590" y="3298259"/>
            <a:ext cx="9525" cy="887095"/>
          </a:xfrm>
          <a:prstGeom prst="rect">
            <a:avLst/>
          </a:prstGeom>
        </p:spPr>
        <p:txBody>
          <a:bodyPr lIns="0" tIns="0" rIns="0" bIns="0" rtlCol="0" anchor="t">
            <a:spAutoFit/>
          </a:bodyPr>
          <a:lstStyle/>
          <a:p>
            <a:pPr algn="ctr">
              <a:lnSpc>
                <a:spcPts val="7279"/>
              </a:lnSpc>
            </a:pPr>
            <a:endParaRPr/>
          </a:p>
        </p:txBody>
      </p:sp>
      <p:sp>
        <p:nvSpPr>
          <p:cNvPr id="7" name="TextBox 7"/>
          <p:cNvSpPr txBox="1"/>
          <p:nvPr/>
        </p:nvSpPr>
        <p:spPr>
          <a:xfrm>
            <a:off x="5360078" y="4014856"/>
            <a:ext cx="10483" cy="985759"/>
          </a:xfrm>
          <a:prstGeom prst="rect">
            <a:avLst/>
          </a:prstGeom>
        </p:spPr>
        <p:txBody>
          <a:bodyPr lIns="0" tIns="0" rIns="0" bIns="0" rtlCol="0" anchor="t">
            <a:spAutoFit/>
          </a:bodyPr>
          <a:lstStyle/>
          <a:p>
            <a:pPr algn="ctr">
              <a:lnSpc>
                <a:spcPts val="8011"/>
              </a:lnSpc>
            </a:pPr>
            <a:endParaRPr/>
          </a:p>
        </p:txBody>
      </p:sp>
      <p:sp>
        <p:nvSpPr>
          <p:cNvPr id="8" name="TextBox 8"/>
          <p:cNvSpPr txBox="1"/>
          <p:nvPr/>
        </p:nvSpPr>
        <p:spPr>
          <a:xfrm>
            <a:off x="3897035" y="8099493"/>
            <a:ext cx="9525" cy="887095"/>
          </a:xfrm>
          <a:prstGeom prst="rect">
            <a:avLst/>
          </a:prstGeom>
        </p:spPr>
        <p:txBody>
          <a:bodyPr lIns="0" tIns="0" rIns="0" bIns="0" rtlCol="0" anchor="t">
            <a:spAutoFit/>
          </a:bodyPr>
          <a:lstStyle/>
          <a:p>
            <a:pPr algn="ctr">
              <a:lnSpc>
                <a:spcPts val="7279"/>
              </a:lnSpc>
            </a:pPr>
            <a:endParaRPr/>
          </a:p>
        </p:txBody>
      </p:sp>
      <p:sp>
        <p:nvSpPr>
          <p:cNvPr id="9" name="TextBox 9"/>
          <p:cNvSpPr txBox="1"/>
          <p:nvPr/>
        </p:nvSpPr>
        <p:spPr>
          <a:xfrm>
            <a:off x="3155326" y="4256405"/>
            <a:ext cx="9525" cy="887095"/>
          </a:xfrm>
          <a:prstGeom prst="rect">
            <a:avLst/>
          </a:prstGeom>
        </p:spPr>
        <p:txBody>
          <a:bodyPr lIns="0" tIns="0" rIns="0" bIns="0" rtlCol="0" anchor="t">
            <a:spAutoFit/>
          </a:bodyPr>
          <a:lstStyle/>
          <a:p>
            <a:pPr algn="ctr">
              <a:lnSpc>
                <a:spcPts val="7279"/>
              </a:lnSpc>
            </a:pPr>
            <a:endParaRPr/>
          </a:p>
        </p:txBody>
      </p:sp>
      <p:sp>
        <p:nvSpPr>
          <p:cNvPr id="10" name="TextBox 10"/>
          <p:cNvSpPr txBox="1"/>
          <p:nvPr/>
        </p:nvSpPr>
        <p:spPr>
          <a:xfrm>
            <a:off x="3563114" y="1767207"/>
            <a:ext cx="9525" cy="887095"/>
          </a:xfrm>
          <a:prstGeom prst="rect">
            <a:avLst/>
          </a:prstGeom>
        </p:spPr>
        <p:txBody>
          <a:bodyPr lIns="0" tIns="0" rIns="0" bIns="0" rtlCol="0" anchor="t">
            <a:spAutoFit/>
          </a:bodyPr>
          <a:lstStyle/>
          <a:p>
            <a:pPr algn="ctr">
              <a:lnSpc>
                <a:spcPts val="7279"/>
              </a:lnSpc>
            </a:pPr>
            <a:endParaRPr/>
          </a:p>
        </p:txBody>
      </p:sp>
      <p:sp>
        <p:nvSpPr>
          <p:cNvPr id="11" name="TextBox 11"/>
          <p:cNvSpPr txBox="1"/>
          <p:nvPr/>
        </p:nvSpPr>
        <p:spPr>
          <a:xfrm>
            <a:off x="6302155" y="2814831"/>
            <a:ext cx="17496" cy="1635473"/>
          </a:xfrm>
          <a:prstGeom prst="rect">
            <a:avLst/>
          </a:prstGeom>
        </p:spPr>
        <p:txBody>
          <a:bodyPr lIns="0" tIns="0" rIns="0" bIns="0" rtlCol="0" anchor="t">
            <a:spAutoFit/>
          </a:bodyPr>
          <a:lstStyle/>
          <a:p>
            <a:pPr algn="ctr">
              <a:lnSpc>
                <a:spcPts val="13372"/>
              </a:lnSpc>
            </a:pPr>
            <a:endParaRPr/>
          </a:p>
        </p:txBody>
      </p:sp>
      <p:sp>
        <p:nvSpPr>
          <p:cNvPr id="12" name="TextBox 12"/>
          <p:cNvSpPr txBox="1"/>
          <p:nvPr/>
        </p:nvSpPr>
        <p:spPr>
          <a:xfrm>
            <a:off x="142668" y="520068"/>
            <a:ext cx="12266646" cy="1180464"/>
          </a:xfrm>
          <a:prstGeom prst="rect">
            <a:avLst/>
          </a:prstGeom>
        </p:spPr>
        <p:txBody>
          <a:bodyPr lIns="0" tIns="0" rIns="0" bIns="0" rtlCol="0" anchor="t">
            <a:spAutoFit/>
          </a:bodyPr>
          <a:lstStyle/>
          <a:p>
            <a:pPr algn="ctr">
              <a:lnSpc>
                <a:spcPts val="4760"/>
              </a:lnSpc>
              <a:spcBef>
                <a:spcPct val="0"/>
              </a:spcBef>
            </a:pPr>
            <a:r>
              <a:rPr lang="en-US" sz="3400">
                <a:solidFill>
                  <a:srgbClr val="000000"/>
                </a:solidFill>
                <a:latin typeface="Playfair Display Bold"/>
                <a:ea typeface="Playfair Display Bold"/>
                <a:cs typeface="Playfair Display Bold"/>
                <a:sym typeface="Playfair Display Bold"/>
              </a:rPr>
              <a:t>a. </a:t>
            </a:r>
            <a:r>
              <a:rPr lang="en-US" sz="3400">
                <a:solidFill>
                  <a:srgbClr val="000000"/>
                </a:solidFill>
                <a:latin typeface="Playfair Display"/>
                <a:ea typeface="Playfair Display"/>
                <a:cs typeface="Playfair Display"/>
                <a:sym typeface="Playfair Display"/>
              </a:rPr>
              <a:t>Offer special promotions and loyalty rewards to high-value customers and those who purchase across multiple categories.</a:t>
            </a:r>
          </a:p>
        </p:txBody>
      </p:sp>
      <p:sp>
        <p:nvSpPr>
          <p:cNvPr id="13" name="TextBox 13"/>
          <p:cNvSpPr txBox="1"/>
          <p:nvPr/>
        </p:nvSpPr>
        <p:spPr>
          <a:xfrm>
            <a:off x="189188" y="2024637"/>
            <a:ext cx="12173605" cy="580389"/>
          </a:xfrm>
          <a:prstGeom prst="rect">
            <a:avLst/>
          </a:prstGeom>
        </p:spPr>
        <p:txBody>
          <a:bodyPr lIns="0" tIns="0" rIns="0" bIns="0" rtlCol="0" anchor="t">
            <a:spAutoFit/>
          </a:bodyPr>
          <a:lstStyle/>
          <a:p>
            <a:pPr marL="734069" lvl="1" indent="-367035" algn="l">
              <a:lnSpc>
                <a:spcPts val="4760"/>
              </a:lnSpc>
              <a:buFont typeface="Arial"/>
              <a:buChar char="•"/>
            </a:pPr>
            <a:r>
              <a:rPr lang="en-US" sz="3400">
                <a:solidFill>
                  <a:srgbClr val="000000"/>
                </a:solidFill>
                <a:latin typeface="Playfair Display Bold"/>
                <a:ea typeface="Playfair Display Bold"/>
                <a:cs typeface="Playfair Display Bold"/>
                <a:sym typeface="Playfair Display Bold"/>
              </a:rPr>
              <a:t>Staff Training and Incentives:</a:t>
            </a:r>
          </a:p>
        </p:txBody>
      </p:sp>
      <p:sp>
        <p:nvSpPr>
          <p:cNvPr id="14" name="TextBox 14"/>
          <p:cNvSpPr txBox="1"/>
          <p:nvPr/>
        </p:nvSpPr>
        <p:spPr>
          <a:xfrm>
            <a:off x="189188" y="2784346"/>
            <a:ext cx="12266646" cy="1780539"/>
          </a:xfrm>
          <a:prstGeom prst="rect">
            <a:avLst/>
          </a:prstGeom>
        </p:spPr>
        <p:txBody>
          <a:bodyPr lIns="0" tIns="0" rIns="0" bIns="0" rtlCol="0" anchor="t">
            <a:spAutoFit/>
          </a:bodyPr>
          <a:lstStyle/>
          <a:p>
            <a:pPr algn="just">
              <a:lnSpc>
                <a:spcPts val="4760"/>
              </a:lnSpc>
            </a:pPr>
            <a:r>
              <a:rPr lang="en-US" sz="3400">
                <a:solidFill>
                  <a:srgbClr val="000000"/>
                </a:solidFill>
                <a:latin typeface="Playfair Display Bold"/>
                <a:ea typeface="Playfair Display Bold"/>
                <a:cs typeface="Playfair Display Bold"/>
                <a:sym typeface="Playfair Display Bold"/>
              </a:rPr>
              <a:t>a. </a:t>
            </a:r>
            <a:r>
              <a:rPr lang="en-US" sz="3400">
                <a:solidFill>
                  <a:srgbClr val="000000"/>
                </a:solidFill>
                <a:latin typeface="Playfair Display"/>
                <a:ea typeface="Playfair Display"/>
                <a:cs typeface="Playfair Display"/>
                <a:sym typeface="Playfair Display"/>
              </a:rPr>
              <a:t>Provide targeted training for staff members who are underperforming. Implement sales incentives to motivate higher performance across the team.</a:t>
            </a:r>
          </a:p>
        </p:txBody>
      </p:sp>
      <p:sp>
        <p:nvSpPr>
          <p:cNvPr id="15" name="TextBox 15"/>
          <p:cNvSpPr txBox="1"/>
          <p:nvPr/>
        </p:nvSpPr>
        <p:spPr>
          <a:xfrm>
            <a:off x="3164851" y="7948199"/>
            <a:ext cx="9525" cy="887095"/>
          </a:xfrm>
          <a:prstGeom prst="rect">
            <a:avLst/>
          </a:prstGeom>
        </p:spPr>
        <p:txBody>
          <a:bodyPr lIns="0" tIns="0" rIns="0" bIns="0" rtlCol="0" anchor="t">
            <a:spAutoFit/>
          </a:bodyPr>
          <a:lstStyle/>
          <a:p>
            <a:pPr algn="ctr">
              <a:lnSpc>
                <a:spcPts val="7279"/>
              </a:lnSpc>
            </a:pPr>
            <a:endParaRPr/>
          </a:p>
        </p:txBody>
      </p:sp>
      <p:sp>
        <p:nvSpPr>
          <p:cNvPr id="16" name="TextBox 16"/>
          <p:cNvSpPr txBox="1"/>
          <p:nvPr/>
        </p:nvSpPr>
        <p:spPr>
          <a:xfrm>
            <a:off x="266695" y="4819964"/>
            <a:ext cx="12018591" cy="580397"/>
          </a:xfrm>
          <a:prstGeom prst="rect">
            <a:avLst/>
          </a:prstGeom>
        </p:spPr>
        <p:txBody>
          <a:bodyPr lIns="0" tIns="0" rIns="0" bIns="0" rtlCol="0" anchor="t">
            <a:spAutoFit/>
          </a:bodyPr>
          <a:lstStyle/>
          <a:p>
            <a:pPr marL="734003" lvl="1" indent="-367001" algn="l">
              <a:lnSpc>
                <a:spcPts val="4759"/>
              </a:lnSpc>
              <a:buFont typeface="Arial"/>
              <a:buChar char="•"/>
            </a:pPr>
            <a:r>
              <a:rPr lang="en-US" sz="3399">
                <a:solidFill>
                  <a:srgbClr val="000000"/>
                </a:solidFill>
                <a:latin typeface="Playfair Display Bold"/>
                <a:ea typeface="Playfair Display Bold"/>
                <a:cs typeface="Playfair Display Bold"/>
                <a:sym typeface="Playfair Display Bold"/>
              </a:rPr>
              <a:t>Optimize Product Offerings:</a:t>
            </a:r>
          </a:p>
        </p:txBody>
      </p:sp>
      <p:sp>
        <p:nvSpPr>
          <p:cNvPr id="17" name="TextBox 17"/>
          <p:cNvSpPr txBox="1"/>
          <p:nvPr/>
        </p:nvSpPr>
        <p:spPr>
          <a:xfrm>
            <a:off x="168832" y="5581336"/>
            <a:ext cx="12287002" cy="1780540"/>
          </a:xfrm>
          <a:prstGeom prst="rect">
            <a:avLst/>
          </a:prstGeom>
        </p:spPr>
        <p:txBody>
          <a:bodyPr lIns="0" tIns="0" rIns="0" bIns="0" rtlCol="0" anchor="t">
            <a:spAutoFit/>
          </a:bodyPr>
          <a:lstStyle/>
          <a:p>
            <a:pPr algn="just">
              <a:lnSpc>
                <a:spcPts val="4759"/>
              </a:lnSpc>
            </a:pPr>
            <a:r>
              <a:rPr lang="en-US" sz="3399">
                <a:solidFill>
                  <a:srgbClr val="000000"/>
                </a:solidFill>
                <a:latin typeface="Playfair Display Bold"/>
                <a:ea typeface="Playfair Display Bold"/>
                <a:cs typeface="Playfair Display Bold"/>
                <a:sym typeface="Playfair Display Bold"/>
              </a:rPr>
              <a:t>a. </a:t>
            </a:r>
            <a:r>
              <a:rPr lang="en-US" sz="3399">
                <a:solidFill>
                  <a:srgbClr val="000000"/>
                </a:solidFill>
                <a:latin typeface="Playfair Display"/>
                <a:ea typeface="Playfair Display"/>
                <a:cs typeface="Playfair Display"/>
                <a:sym typeface="Playfair Display"/>
              </a:rPr>
              <a:t>Remove or reconsider marketing strategies for unordered products. Focus more on products that drive the highest revenue and ensure they are adequately stocked.</a:t>
            </a:r>
          </a:p>
        </p:txBody>
      </p:sp>
      <p:sp>
        <p:nvSpPr>
          <p:cNvPr id="18" name="TextBox 18"/>
          <p:cNvSpPr txBox="1"/>
          <p:nvPr/>
        </p:nvSpPr>
        <p:spPr>
          <a:xfrm>
            <a:off x="168832" y="7542851"/>
            <a:ext cx="12287002" cy="580389"/>
          </a:xfrm>
          <a:prstGeom prst="rect">
            <a:avLst/>
          </a:prstGeom>
        </p:spPr>
        <p:txBody>
          <a:bodyPr lIns="0" tIns="0" rIns="0" bIns="0" rtlCol="0" anchor="t">
            <a:spAutoFit/>
          </a:bodyPr>
          <a:lstStyle/>
          <a:p>
            <a:pPr marL="734069" lvl="1" indent="-367035" algn="l">
              <a:lnSpc>
                <a:spcPts val="4760"/>
              </a:lnSpc>
              <a:buFont typeface="Arial"/>
              <a:buChar char="•"/>
            </a:pPr>
            <a:r>
              <a:rPr lang="en-US" sz="3400">
                <a:solidFill>
                  <a:srgbClr val="000000"/>
                </a:solidFill>
                <a:latin typeface="Playfair Display Bold"/>
                <a:ea typeface="Playfair Display Bold"/>
                <a:cs typeface="Playfair Display Bold"/>
                <a:sym typeface="Playfair Display Bold"/>
              </a:rPr>
              <a:t>Refine Pricing Strategies:</a:t>
            </a:r>
          </a:p>
        </p:txBody>
      </p:sp>
      <p:sp>
        <p:nvSpPr>
          <p:cNvPr id="19" name="TextBox 19"/>
          <p:cNvSpPr txBox="1"/>
          <p:nvPr/>
        </p:nvSpPr>
        <p:spPr>
          <a:xfrm>
            <a:off x="189188" y="8304215"/>
            <a:ext cx="12364509" cy="1780539"/>
          </a:xfrm>
          <a:prstGeom prst="rect">
            <a:avLst/>
          </a:prstGeom>
        </p:spPr>
        <p:txBody>
          <a:bodyPr lIns="0" tIns="0" rIns="0" bIns="0" rtlCol="0" anchor="t">
            <a:spAutoFit/>
          </a:bodyPr>
          <a:lstStyle/>
          <a:p>
            <a:pPr algn="just">
              <a:lnSpc>
                <a:spcPts val="4760"/>
              </a:lnSpc>
            </a:pPr>
            <a:r>
              <a:rPr lang="en-US" sz="3400">
                <a:solidFill>
                  <a:srgbClr val="000000"/>
                </a:solidFill>
                <a:latin typeface="Playfair Display Bold"/>
                <a:ea typeface="Playfair Display Bold"/>
                <a:cs typeface="Playfair Display Bold"/>
                <a:sym typeface="Playfair Display Bold"/>
              </a:rPr>
              <a:t>a. </a:t>
            </a:r>
            <a:r>
              <a:rPr lang="en-US" sz="3400">
                <a:solidFill>
                  <a:srgbClr val="000000"/>
                </a:solidFill>
                <a:latin typeface="Playfair Display"/>
                <a:ea typeface="Playfair Display"/>
                <a:cs typeface="Playfair Display"/>
                <a:sym typeface="Playfair Display"/>
              </a:rPr>
              <a:t>Review and adjust pricing strategies based on the identified high-priced products and overall median pricing to ensure competitive yet profitable offerings.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588469" y="0"/>
            <a:ext cx="5699531" cy="10287000"/>
            <a:chOff x="0" y="0"/>
            <a:chExt cx="1927990" cy="3479800"/>
          </a:xfrm>
        </p:grpSpPr>
        <p:sp>
          <p:nvSpPr>
            <p:cNvPr id="3" name="Freeform 3"/>
            <p:cNvSpPr/>
            <p:nvPr/>
          </p:nvSpPr>
          <p:spPr>
            <a:xfrm>
              <a:off x="0" y="0"/>
              <a:ext cx="1927990" cy="3479800"/>
            </a:xfrm>
            <a:custGeom>
              <a:avLst/>
              <a:gdLst/>
              <a:ahLst/>
              <a:cxnLst/>
              <a:rect l="l" t="t" r="r" b="b"/>
              <a:pathLst>
                <a:path w="1927990" h="3479800">
                  <a:moveTo>
                    <a:pt x="0" y="0"/>
                  </a:moveTo>
                  <a:lnTo>
                    <a:pt x="1927990" y="0"/>
                  </a:lnTo>
                  <a:lnTo>
                    <a:pt x="1927990" y="3479800"/>
                  </a:lnTo>
                  <a:lnTo>
                    <a:pt x="0" y="3479800"/>
                  </a:lnTo>
                  <a:close/>
                </a:path>
              </a:pathLst>
            </a:custGeom>
            <a:solidFill>
              <a:srgbClr val="FF5757"/>
            </a:solidFill>
          </p:spPr>
        </p:sp>
      </p:grpSp>
      <p:sp>
        <p:nvSpPr>
          <p:cNvPr id="4" name="Freeform 4"/>
          <p:cNvSpPr/>
          <p:nvPr/>
        </p:nvSpPr>
        <p:spPr>
          <a:xfrm>
            <a:off x="12588469" y="3520503"/>
            <a:ext cx="5699531" cy="3245995"/>
          </a:xfrm>
          <a:custGeom>
            <a:avLst/>
            <a:gdLst/>
            <a:ahLst/>
            <a:cxnLst/>
            <a:rect l="l" t="t" r="r" b="b"/>
            <a:pathLst>
              <a:path w="5699531" h="3245995">
                <a:moveTo>
                  <a:pt x="0" y="0"/>
                </a:moveTo>
                <a:lnTo>
                  <a:pt x="5699531" y="0"/>
                </a:lnTo>
                <a:lnTo>
                  <a:pt x="5699531" y="3245994"/>
                </a:lnTo>
                <a:lnTo>
                  <a:pt x="0" y="3245994"/>
                </a:lnTo>
                <a:lnTo>
                  <a:pt x="0" y="0"/>
                </a:lnTo>
                <a:close/>
              </a:path>
            </a:pathLst>
          </a:custGeom>
          <a:blipFill>
            <a:blip r:embed="rId2"/>
            <a:stretch>
              <a:fillRect l="-1276"/>
            </a:stretch>
          </a:blipFill>
        </p:spPr>
      </p:sp>
      <p:sp>
        <p:nvSpPr>
          <p:cNvPr id="5" name="TextBox 5"/>
          <p:cNvSpPr txBox="1"/>
          <p:nvPr/>
        </p:nvSpPr>
        <p:spPr>
          <a:xfrm>
            <a:off x="1028700" y="9023699"/>
            <a:ext cx="2206624" cy="422275"/>
          </a:xfrm>
          <a:prstGeom prst="rect">
            <a:avLst/>
          </a:prstGeom>
        </p:spPr>
        <p:txBody>
          <a:bodyPr lIns="0" tIns="0" rIns="0" bIns="0" rtlCol="0" anchor="t">
            <a:spAutoFit/>
          </a:bodyPr>
          <a:lstStyle/>
          <a:p>
            <a:pPr algn="l">
              <a:lnSpc>
                <a:spcPts val="3499"/>
              </a:lnSpc>
            </a:pPr>
            <a:r>
              <a:rPr lang="en-US" sz="2499">
                <a:solidFill>
                  <a:srgbClr val="FFFFFF"/>
                </a:solidFill>
                <a:latin typeface="DM Sans"/>
                <a:ea typeface="DM Sans"/>
                <a:cs typeface="DM Sans"/>
                <a:sym typeface="DM Sans"/>
              </a:rPr>
              <a:t>Page 02/10</a:t>
            </a:r>
          </a:p>
        </p:txBody>
      </p:sp>
      <p:sp>
        <p:nvSpPr>
          <p:cNvPr id="6" name="TextBox 6"/>
          <p:cNvSpPr txBox="1"/>
          <p:nvPr/>
        </p:nvSpPr>
        <p:spPr>
          <a:xfrm>
            <a:off x="4007390" y="390993"/>
            <a:ext cx="4766754" cy="745490"/>
          </a:xfrm>
          <a:prstGeom prst="rect">
            <a:avLst/>
          </a:prstGeom>
        </p:spPr>
        <p:txBody>
          <a:bodyPr lIns="0" tIns="0" rIns="0" bIns="0" rtlCol="0" anchor="t">
            <a:spAutoFit/>
          </a:bodyPr>
          <a:lstStyle/>
          <a:p>
            <a:pPr algn="ctr">
              <a:lnSpc>
                <a:spcPts val="6160"/>
              </a:lnSpc>
            </a:pPr>
            <a:r>
              <a:rPr lang="en-US" sz="4400">
                <a:solidFill>
                  <a:srgbClr val="000000"/>
                </a:solidFill>
                <a:latin typeface="Playfair Display Bold"/>
                <a:ea typeface="Playfair Display Bold"/>
                <a:cs typeface="Playfair Display Bold"/>
                <a:sym typeface="Playfair Display Bold"/>
              </a:rPr>
              <a:t>Introduction</a:t>
            </a:r>
          </a:p>
        </p:txBody>
      </p:sp>
      <p:sp>
        <p:nvSpPr>
          <p:cNvPr id="7" name="TextBox 7"/>
          <p:cNvSpPr txBox="1"/>
          <p:nvPr/>
        </p:nvSpPr>
        <p:spPr>
          <a:xfrm>
            <a:off x="82770" y="1273242"/>
            <a:ext cx="12388935" cy="3347720"/>
          </a:xfrm>
          <a:prstGeom prst="rect">
            <a:avLst/>
          </a:prstGeom>
        </p:spPr>
        <p:txBody>
          <a:bodyPr lIns="0" tIns="0" rIns="0" bIns="0" rtlCol="0" anchor="t">
            <a:spAutoFit/>
          </a:bodyPr>
          <a:lstStyle/>
          <a:p>
            <a:pPr algn="just">
              <a:lnSpc>
                <a:spcPts val="4480"/>
              </a:lnSpc>
            </a:pPr>
            <a:r>
              <a:rPr lang="en-US" sz="3200">
                <a:solidFill>
                  <a:srgbClr val="000000"/>
                </a:solidFill>
                <a:latin typeface="Playfair Display"/>
                <a:ea typeface="Playfair Display"/>
                <a:cs typeface="Playfair Display"/>
                <a:sym typeface="Playfair Display"/>
              </a:rPr>
              <a:t>Founded in 1958 in Fairfield, New Jersey, Jason USA (originally Jason Industrial) has grown from a small, reliable manufacturer of industrial hoses and power transmission belts into a major player in the industrial sector. From the beginning, Jason USA established itself as a trusted partner to distributors across the country, thanks to its unwavering commitment to quality and customer care.</a:t>
            </a:r>
          </a:p>
        </p:txBody>
      </p:sp>
      <p:sp>
        <p:nvSpPr>
          <p:cNvPr id="8" name="TextBox 8"/>
          <p:cNvSpPr txBox="1"/>
          <p:nvPr/>
        </p:nvSpPr>
        <p:spPr>
          <a:xfrm>
            <a:off x="0" y="5076825"/>
            <a:ext cx="12199410" cy="580389"/>
          </a:xfrm>
          <a:prstGeom prst="rect">
            <a:avLst/>
          </a:prstGeom>
        </p:spPr>
        <p:txBody>
          <a:bodyPr lIns="0" tIns="0" rIns="0" bIns="0" rtlCol="0" anchor="t">
            <a:spAutoFit/>
          </a:bodyPr>
          <a:lstStyle/>
          <a:p>
            <a:pPr algn="l">
              <a:lnSpc>
                <a:spcPts val="4760"/>
              </a:lnSpc>
            </a:pPr>
            <a:r>
              <a:rPr lang="en-US" sz="3400">
                <a:solidFill>
                  <a:srgbClr val="000000"/>
                </a:solidFill>
                <a:latin typeface="Playfair Display Bold"/>
                <a:ea typeface="Playfair Display Bold"/>
                <a:cs typeface="Playfair Display Bold"/>
                <a:sym typeface="Playfair Display Bold"/>
              </a:rPr>
              <a:t>Diverse Product Offerings:</a:t>
            </a:r>
          </a:p>
        </p:txBody>
      </p:sp>
      <p:sp>
        <p:nvSpPr>
          <p:cNvPr id="9" name="TextBox 9"/>
          <p:cNvSpPr txBox="1"/>
          <p:nvPr/>
        </p:nvSpPr>
        <p:spPr>
          <a:xfrm>
            <a:off x="2483247" y="6683612"/>
            <a:ext cx="8246" cy="771261"/>
          </a:xfrm>
          <a:prstGeom prst="rect">
            <a:avLst/>
          </a:prstGeom>
        </p:spPr>
        <p:txBody>
          <a:bodyPr lIns="0" tIns="0" rIns="0" bIns="0" rtlCol="0" anchor="t">
            <a:spAutoFit/>
          </a:bodyPr>
          <a:lstStyle/>
          <a:p>
            <a:pPr algn="ctr">
              <a:lnSpc>
                <a:spcPts val="6302"/>
              </a:lnSpc>
            </a:pPr>
            <a:endParaRPr/>
          </a:p>
        </p:txBody>
      </p:sp>
      <p:sp>
        <p:nvSpPr>
          <p:cNvPr id="10" name="TextBox 10"/>
          <p:cNvSpPr txBox="1"/>
          <p:nvPr/>
        </p:nvSpPr>
        <p:spPr>
          <a:xfrm>
            <a:off x="165540" y="5781872"/>
            <a:ext cx="12223396" cy="3909694"/>
          </a:xfrm>
          <a:prstGeom prst="rect">
            <a:avLst/>
          </a:prstGeom>
        </p:spPr>
        <p:txBody>
          <a:bodyPr lIns="0" tIns="0" rIns="0" bIns="0" rtlCol="0" anchor="t">
            <a:spAutoFit/>
          </a:bodyPr>
          <a:lstStyle/>
          <a:p>
            <a:pPr algn="just">
              <a:lnSpc>
                <a:spcPts val="4480"/>
              </a:lnSpc>
              <a:spcBef>
                <a:spcPct val="0"/>
              </a:spcBef>
            </a:pPr>
            <a:r>
              <a:rPr lang="en-US" sz="3200">
                <a:solidFill>
                  <a:srgbClr val="000000"/>
                </a:solidFill>
                <a:latin typeface="Playfair Display"/>
                <a:ea typeface="Playfair Display"/>
                <a:cs typeface="Playfair Display"/>
                <a:sym typeface="Playfair Display"/>
              </a:rPr>
              <a:t>Today, Jason USA is known for its extensive range of industrial and hydraulic hoses, power transmission belts, couplings, and accessories. The company serves a wide variety of industries, including agriculture, oil and gas, construction, and more. Jason USA's commitment to innovation and customer satisfaction remains the cornerstone of its success as it continues to evolve and adapt to the changing demands of the global marketplace​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702841" y="0"/>
            <a:ext cx="5585159" cy="10287000"/>
            <a:chOff x="0" y="0"/>
            <a:chExt cx="1889301" cy="3479800"/>
          </a:xfrm>
        </p:grpSpPr>
        <p:sp>
          <p:nvSpPr>
            <p:cNvPr id="3" name="Freeform 3"/>
            <p:cNvSpPr/>
            <p:nvPr/>
          </p:nvSpPr>
          <p:spPr>
            <a:xfrm>
              <a:off x="0" y="0"/>
              <a:ext cx="1889301" cy="3479800"/>
            </a:xfrm>
            <a:custGeom>
              <a:avLst/>
              <a:gdLst/>
              <a:ahLst/>
              <a:cxnLst/>
              <a:rect l="l" t="t" r="r" b="b"/>
              <a:pathLst>
                <a:path w="1889301" h="3479800">
                  <a:moveTo>
                    <a:pt x="0" y="0"/>
                  </a:moveTo>
                  <a:lnTo>
                    <a:pt x="1889301" y="0"/>
                  </a:lnTo>
                  <a:lnTo>
                    <a:pt x="1889301" y="3479800"/>
                  </a:lnTo>
                  <a:lnTo>
                    <a:pt x="0" y="3479800"/>
                  </a:lnTo>
                  <a:close/>
                </a:path>
              </a:pathLst>
            </a:custGeom>
            <a:solidFill>
              <a:srgbClr val="FF5757"/>
            </a:solidFill>
          </p:spPr>
        </p:sp>
      </p:grpSp>
      <p:sp>
        <p:nvSpPr>
          <p:cNvPr id="4" name="TextBox 4"/>
          <p:cNvSpPr txBox="1"/>
          <p:nvPr/>
        </p:nvSpPr>
        <p:spPr>
          <a:xfrm>
            <a:off x="6033186" y="1767207"/>
            <a:ext cx="9525" cy="887095"/>
          </a:xfrm>
          <a:prstGeom prst="rect">
            <a:avLst/>
          </a:prstGeom>
        </p:spPr>
        <p:txBody>
          <a:bodyPr lIns="0" tIns="0" rIns="0" bIns="0" rtlCol="0" anchor="t">
            <a:spAutoFit/>
          </a:bodyPr>
          <a:lstStyle/>
          <a:p>
            <a:pPr algn="ctr">
              <a:lnSpc>
                <a:spcPts val="7279"/>
              </a:lnSpc>
            </a:pPr>
            <a:endParaRPr/>
          </a:p>
        </p:txBody>
      </p:sp>
      <p:sp>
        <p:nvSpPr>
          <p:cNvPr id="5" name="TextBox 5"/>
          <p:cNvSpPr txBox="1"/>
          <p:nvPr/>
        </p:nvSpPr>
        <p:spPr>
          <a:xfrm>
            <a:off x="3463590" y="3298259"/>
            <a:ext cx="9525" cy="887095"/>
          </a:xfrm>
          <a:prstGeom prst="rect">
            <a:avLst/>
          </a:prstGeom>
        </p:spPr>
        <p:txBody>
          <a:bodyPr lIns="0" tIns="0" rIns="0" bIns="0" rtlCol="0" anchor="t">
            <a:spAutoFit/>
          </a:bodyPr>
          <a:lstStyle/>
          <a:p>
            <a:pPr algn="ctr">
              <a:lnSpc>
                <a:spcPts val="7279"/>
              </a:lnSpc>
            </a:pPr>
            <a:endParaRPr/>
          </a:p>
        </p:txBody>
      </p:sp>
      <p:sp>
        <p:nvSpPr>
          <p:cNvPr id="6" name="TextBox 6"/>
          <p:cNvSpPr txBox="1"/>
          <p:nvPr/>
        </p:nvSpPr>
        <p:spPr>
          <a:xfrm>
            <a:off x="5360078" y="4014856"/>
            <a:ext cx="10483" cy="985759"/>
          </a:xfrm>
          <a:prstGeom prst="rect">
            <a:avLst/>
          </a:prstGeom>
        </p:spPr>
        <p:txBody>
          <a:bodyPr lIns="0" tIns="0" rIns="0" bIns="0" rtlCol="0" anchor="t">
            <a:spAutoFit/>
          </a:bodyPr>
          <a:lstStyle/>
          <a:p>
            <a:pPr algn="ctr">
              <a:lnSpc>
                <a:spcPts val="8011"/>
              </a:lnSpc>
            </a:pPr>
            <a:endParaRPr/>
          </a:p>
        </p:txBody>
      </p:sp>
      <p:sp>
        <p:nvSpPr>
          <p:cNvPr id="7" name="TextBox 7"/>
          <p:cNvSpPr txBox="1"/>
          <p:nvPr/>
        </p:nvSpPr>
        <p:spPr>
          <a:xfrm>
            <a:off x="3897035" y="8099493"/>
            <a:ext cx="9525" cy="887095"/>
          </a:xfrm>
          <a:prstGeom prst="rect">
            <a:avLst/>
          </a:prstGeom>
        </p:spPr>
        <p:txBody>
          <a:bodyPr lIns="0" tIns="0" rIns="0" bIns="0" rtlCol="0" anchor="t">
            <a:spAutoFit/>
          </a:bodyPr>
          <a:lstStyle/>
          <a:p>
            <a:pPr algn="ctr">
              <a:lnSpc>
                <a:spcPts val="7279"/>
              </a:lnSpc>
            </a:pPr>
            <a:endParaRPr/>
          </a:p>
        </p:txBody>
      </p:sp>
      <p:sp>
        <p:nvSpPr>
          <p:cNvPr id="8" name="TextBox 8"/>
          <p:cNvSpPr txBox="1"/>
          <p:nvPr/>
        </p:nvSpPr>
        <p:spPr>
          <a:xfrm>
            <a:off x="3155326" y="4256405"/>
            <a:ext cx="9525" cy="887095"/>
          </a:xfrm>
          <a:prstGeom prst="rect">
            <a:avLst/>
          </a:prstGeom>
        </p:spPr>
        <p:txBody>
          <a:bodyPr lIns="0" tIns="0" rIns="0" bIns="0" rtlCol="0" anchor="t">
            <a:spAutoFit/>
          </a:bodyPr>
          <a:lstStyle/>
          <a:p>
            <a:pPr algn="ctr">
              <a:lnSpc>
                <a:spcPts val="7279"/>
              </a:lnSpc>
            </a:pPr>
            <a:endParaRPr/>
          </a:p>
        </p:txBody>
      </p:sp>
      <p:sp>
        <p:nvSpPr>
          <p:cNvPr id="9" name="TextBox 9"/>
          <p:cNvSpPr txBox="1"/>
          <p:nvPr/>
        </p:nvSpPr>
        <p:spPr>
          <a:xfrm>
            <a:off x="3563114" y="1767207"/>
            <a:ext cx="9525" cy="887095"/>
          </a:xfrm>
          <a:prstGeom prst="rect">
            <a:avLst/>
          </a:prstGeom>
        </p:spPr>
        <p:txBody>
          <a:bodyPr lIns="0" tIns="0" rIns="0" bIns="0" rtlCol="0" anchor="t">
            <a:spAutoFit/>
          </a:bodyPr>
          <a:lstStyle/>
          <a:p>
            <a:pPr algn="ctr">
              <a:lnSpc>
                <a:spcPts val="7279"/>
              </a:lnSpc>
            </a:pPr>
            <a:endParaRPr/>
          </a:p>
        </p:txBody>
      </p:sp>
      <p:sp>
        <p:nvSpPr>
          <p:cNvPr id="10" name="TextBox 10"/>
          <p:cNvSpPr txBox="1"/>
          <p:nvPr/>
        </p:nvSpPr>
        <p:spPr>
          <a:xfrm>
            <a:off x="6302155" y="2814831"/>
            <a:ext cx="17496" cy="1635473"/>
          </a:xfrm>
          <a:prstGeom prst="rect">
            <a:avLst/>
          </a:prstGeom>
        </p:spPr>
        <p:txBody>
          <a:bodyPr lIns="0" tIns="0" rIns="0" bIns="0" rtlCol="0" anchor="t">
            <a:spAutoFit/>
          </a:bodyPr>
          <a:lstStyle/>
          <a:p>
            <a:pPr algn="ctr">
              <a:lnSpc>
                <a:spcPts val="13372"/>
              </a:lnSpc>
            </a:pPr>
            <a:endParaRPr/>
          </a:p>
        </p:txBody>
      </p:sp>
      <p:sp>
        <p:nvSpPr>
          <p:cNvPr id="11" name="TextBox 11"/>
          <p:cNvSpPr txBox="1"/>
          <p:nvPr/>
        </p:nvSpPr>
        <p:spPr>
          <a:xfrm>
            <a:off x="3164851" y="7948199"/>
            <a:ext cx="9525" cy="887095"/>
          </a:xfrm>
          <a:prstGeom prst="rect">
            <a:avLst/>
          </a:prstGeom>
        </p:spPr>
        <p:txBody>
          <a:bodyPr lIns="0" tIns="0" rIns="0" bIns="0" rtlCol="0" anchor="t">
            <a:spAutoFit/>
          </a:bodyPr>
          <a:lstStyle/>
          <a:p>
            <a:pPr algn="ctr">
              <a:lnSpc>
                <a:spcPts val="7279"/>
              </a:lnSpc>
            </a:pPr>
            <a:endParaRPr/>
          </a:p>
        </p:txBody>
      </p:sp>
      <p:sp>
        <p:nvSpPr>
          <p:cNvPr id="12" name="TextBox 12"/>
          <p:cNvSpPr txBox="1"/>
          <p:nvPr/>
        </p:nvSpPr>
        <p:spPr>
          <a:xfrm>
            <a:off x="0" y="3474085"/>
            <a:ext cx="12702841" cy="2339340"/>
          </a:xfrm>
          <a:prstGeom prst="rect">
            <a:avLst/>
          </a:prstGeom>
        </p:spPr>
        <p:txBody>
          <a:bodyPr lIns="0" tIns="0" rIns="0" bIns="0" rtlCol="0" anchor="t">
            <a:spAutoFit/>
          </a:bodyPr>
          <a:lstStyle/>
          <a:p>
            <a:pPr algn="ctr">
              <a:lnSpc>
                <a:spcPts val="7279"/>
              </a:lnSpc>
            </a:pPr>
            <a:r>
              <a:rPr lang="en-US" sz="5199">
                <a:solidFill>
                  <a:srgbClr val="CB142E"/>
                </a:solidFill>
                <a:latin typeface="Playfair Display Bold"/>
                <a:ea typeface="Playfair Display Bold"/>
                <a:cs typeface="Playfair Display Bold"/>
                <a:sym typeface="Playfair Display Bold"/>
              </a:rPr>
              <a:t>Thank you</a:t>
            </a:r>
          </a:p>
          <a:p>
            <a:pPr algn="ctr">
              <a:lnSpc>
                <a:spcPts val="5740"/>
              </a:lnSpc>
            </a:pPr>
            <a:r>
              <a:rPr lang="en-US" sz="4100">
                <a:solidFill>
                  <a:srgbClr val="CB142E"/>
                </a:solidFill>
                <a:latin typeface="Playfair Display Bold"/>
                <a:ea typeface="Playfair Display Bold"/>
                <a:cs typeface="Playfair Display Bold"/>
                <a:sym typeface="Playfair Display Bold"/>
              </a:rPr>
              <a:t>If you find my content engaging, consider sharing it with those you know.</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702841" y="0"/>
            <a:ext cx="5585159" cy="10287000"/>
            <a:chOff x="0" y="0"/>
            <a:chExt cx="1889301" cy="3479800"/>
          </a:xfrm>
        </p:grpSpPr>
        <p:sp>
          <p:nvSpPr>
            <p:cNvPr id="3" name="Freeform 3"/>
            <p:cNvSpPr/>
            <p:nvPr/>
          </p:nvSpPr>
          <p:spPr>
            <a:xfrm>
              <a:off x="0" y="0"/>
              <a:ext cx="1889301" cy="3479800"/>
            </a:xfrm>
            <a:custGeom>
              <a:avLst/>
              <a:gdLst/>
              <a:ahLst/>
              <a:cxnLst/>
              <a:rect l="l" t="t" r="r" b="b"/>
              <a:pathLst>
                <a:path w="1889301" h="3479800">
                  <a:moveTo>
                    <a:pt x="0" y="0"/>
                  </a:moveTo>
                  <a:lnTo>
                    <a:pt x="1889301" y="0"/>
                  </a:lnTo>
                  <a:lnTo>
                    <a:pt x="1889301" y="3479800"/>
                  </a:lnTo>
                  <a:lnTo>
                    <a:pt x="0" y="3479800"/>
                  </a:lnTo>
                  <a:close/>
                </a:path>
              </a:pathLst>
            </a:custGeom>
            <a:solidFill>
              <a:srgbClr val="FF5757"/>
            </a:solidFill>
          </p:spPr>
        </p:sp>
      </p:grpSp>
      <p:sp>
        <p:nvSpPr>
          <p:cNvPr id="4" name="Freeform 4"/>
          <p:cNvSpPr/>
          <p:nvPr/>
        </p:nvSpPr>
        <p:spPr>
          <a:xfrm>
            <a:off x="878770" y="4035066"/>
            <a:ext cx="10655486" cy="5475978"/>
          </a:xfrm>
          <a:custGeom>
            <a:avLst/>
            <a:gdLst/>
            <a:ahLst/>
            <a:cxnLst/>
            <a:rect l="l" t="t" r="r" b="b"/>
            <a:pathLst>
              <a:path w="10655486" h="5475978">
                <a:moveTo>
                  <a:pt x="0" y="0"/>
                </a:moveTo>
                <a:lnTo>
                  <a:pt x="10655486" y="0"/>
                </a:lnTo>
                <a:lnTo>
                  <a:pt x="10655486" y="5475978"/>
                </a:lnTo>
                <a:lnTo>
                  <a:pt x="0" y="5475978"/>
                </a:lnTo>
                <a:lnTo>
                  <a:pt x="0" y="0"/>
                </a:lnTo>
                <a:close/>
              </a:path>
            </a:pathLst>
          </a:custGeom>
          <a:blipFill>
            <a:blip r:embed="rId2"/>
            <a:stretch>
              <a:fillRect/>
            </a:stretch>
          </a:blipFill>
        </p:spPr>
      </p:sp>
      <p:sp>
        <p:nvSpPr>
          <p:cNvPr id="5" name="Freeform 5"/>
          <p:cNvSpPr/>
          <p:nvPr/>
        </p:nvSpPr>
        <p:spPr>
          <a:xfrm>
            <a:off x="12702841" y="3232634"/>
            <a:ext cx="5585159" cy="3706436"/>
          </a:xfrm>
          <a:custGeom>
            <a:avLst/>
            <a:gdLst/>
            <a:ahLst/>
            <a:cxnLst/>
            <a:rect l="l" t="t" r="r" b="b"/>
            <a:pathLst>
              <a:path w="5585159" h="3706436">
                <a:moveTo>
                  <a:pt x="0" y="0"/>
                </a:moveTo>
                <a:lnTo>
                  <a:pt x="5585159" y="0"/>
                </a:lnTo>
                <a:lnTo>
                  <a:pt x="5585159" y="3706436"/>
                </a:lnTo>
                <a:lnTo>
                  <a:pt x="0" y="3706436"/>
                </a:lnTo>
                <a:lnTo>
                  <a:pt x="0" y="0"/>
                </a:lnTo>
                <a:close/>
              </a:path>
            </a:pathLst>
          </a:custGeom>
          <a:blipFill>
            <a:blip r:embed="rId3"/>
            <a:stretch>
              <a:fillRect t="-414" b="-414"/>
            </a:stretch>
          </a:blipFill>
        </p:spPr>
      </p:sp>
      <p:sp>
        <p:nvSpPr>
          <p:cNvPr id="6" name="TextBox 6"/>
          <p:cNvSpPr txBox="1"/>
          <p:nvPr/>
        </p:nvSpPr>
        <p:spPr>
          <a:xfrm>
            <a:off x="5332841" y="669607"/>
            <a:ext cx="2037159" cy="632460"/>
          </a:xfrm>
          <a:prstGeom prst="rect">
            <a:avLst/>
          </a:prstGeom>
        </p:spPr>
        <p:txBody>
          <a:bodyPr lIns="0" tIns="0" rIns="0" bIns="0" rtlCol="0" anchor="t">
            <a:spAutoFit/>
          </a:bodyPr>
          <a:lstStyle/>
          <a:p>
            <a:pPr algn="ctr">
              <a:lnSpc>
                <a:spcPts val="5039"/>
              </a:lnSpc>
            </a:pPr>
            <a:r>
              <a:rPr lang="en-US" sz="3599">
                <a:solidFill>
                  <a:srgbClr val="000000"/>
                </a:solidFill>
                <a:latin typeface="Dream Avenue"/>
                <a:ea typeface="Dream Avenue"/>
                <a:cs typeface="Dream Avenue"/>
                <a:sym typeface="Dream Avenue"/>
              </a:rPr>
              <a:t>Question 1 </a:t>
            </a:r>
          </a:p>
        </p:txBody>
      </p:sp>
      <p:sp>
        <p:nvSpPr>
          <p:cNvPr id="7" name="TextBox 7"/>
          <p:cNvSpPr txBox="1"/>
          <p:nvPr/>
        </p:nvSpPr>
        <p:spPr>
          <a:xfrm>
            <a:off x="6033186" y="1767207"/>
            <a:ext cx="9525" cy="887095"/>
          </a:xfrm>
          <a:prstGeom prst="rect">
            <a:avLst/>
          </a:prstGeom>
        </p:spPr>
        <p:txBody>
          <a:bodyPr lIns="0" tIns="0" rIns="0" bIns="0" rtlCol="0" anchor="t">
            <a:spAutoFit/>
          </a:bodyPr>
          <a:lstStyle/>
          <a:p>
            <a:pPr algn="ctr">
              <a:lnSpc>
                <a:spcPts val="7279"/>
              </a:lnSpc>
            </a:pPr>
            <a:endParaRPr/>
          </a:p>
        </p:txBody>
      </p:sp>
      <p:sp>
        <p:nvSpPr>
          <p:cNvPr id="8" name="TextBox 8"/>
          <p:cNvSpPr txBox="1"/>
          <p:nvPr/>
        </p:nvSpPr>
        <p:spPr>
          <a:xfrm>
            <a:off x="0" y="1795782"/>
            <a:ext cx="12702841" cy="1180466"/>
          </a:xfrm>
          <a:prstGeom prst="rect">
            <a:avLst/>
          </a:prstGeom>
        </p:spPr>
        <p:txBody>
          <a:bodyPr lIns="0" tIns="0" rIns="0" bIns="0" rtlCol="0" anchor="t">
            <a:spAutoFit/>
          </a:bodyPr>
          <a:lstStyle/>
          <a:p>
            <a:pPr algn="ctr">
              <a:lnSpc>
                <a:spcPts val="4759"/>
              </a:lnSpc>
              <a:spcBef>
                <a:spcPct val="0"/>
              </a:spcBef>
            </a:pPr>
            <a:r>
              <a:rPr lang="en-US" sz="3399">
                <a:solidFill>
                  <a:srgbClr val="CB142E"/>
                </a:solidFill>
                <a:latin typeface="Playfair Display"/>
                <a:ea typeface="Playfair Display"/>
                <a:cs typeface="Playfair Display"/>
                <a:sym typeface="Playfair Display"/>
              </a:rPr>
              <a:t>Find the total number of products sold by each store along with the store name.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702841" y="0"/>
            <a:ext cx="5585159" cy="10287000"/>
            <a:chOff x="0" y="0"/>
            <a:chExt cx="1889301" cy="3479800"/>
          </a:xfrm>
        </p:grpSpPr>
        <p:sp>
          <p:nvSpPr>
            <p:cNvPr id="3" name="Freeform 3"/>
            <p:cNvSpPr/>
            <p:nvPr/>
          </p:nvSpPr>
          <p:spPr>
            <a:xfrm>
              <a:off x="0" y="0"/>
              <a:ext cx="1889301" cy="3479800"/>
            </a:xfrm>
            <a:custGeom>
              <a:avLst/>
              <a:gdLst/>
              <a:ahLst/>
              <a:cxnLst/>
              <a:rect l="l" t="t" r="r" b="b"/>
              <a:pathLst>
                <a:path w="1889301" h="3479800">
                  <a:moveTo>
                    <a:pt x="0" y="0"/>
                  </a:moveTo>
                  <a:lnTo>
                    <a:pt x="1889301" y="0"/>
                  </a:lnTo>
                  <a:lnTo>
                    <a:pt x="1889301" y="3479800"/>
                  </a:lnTo>
                  <a:lnTo>
                    <a:pt x="0" y="3479800"/>
                  </a:lnTo>
                  <a:close/>
                </a:path>
              </a:pathLst>
            </a:custGeom>
            <a:solidFill>
              <a:srgbClr val="FF5757"/>
            </a:solidFill>
          </p:spPr>
        </p:sp>
      </p:grpSp>
      <p:sp>
        <p:nvSpPr>
          <p:cNvPr id="4" name="Freeform 4"/>
          <p:cNvSpPr/>
          <p:nvPr/>
        </p:nvSpPr>
        <p:spPr>
          <a:xfrm>
            <a:off x="920135" y="4607173"/>
            <a:ext cx="10872096" cy="3645636"/>
          </a:xfrm>
          <a:custGeom>
            <a:avLst/>
            <a:gdLst/>
            <a:ahLst/>
            <a:cxnLst/>
            <a:rect l="l" t="t" r="r" b="b"/>
            <a:pathLst>
              <a:path w="10872096" h="3645636">
                <a:moveTo>
                  <a:pt x="0" y="0"/>
                </a:moveTo>
                <a:lnTo>
                  <a:pt x="10872096" y="0"/>
                </a:lnTo>
                <a:lnTo>
                  <a:pt x="10872096" y="3645635"/>
                </a:lnTo>
                <a:lnTo>
                  <a:pt x="0" y="3645635"/>
                </a:lnTo>
                <a:lnTo>
                  <a:pt x="0" y="0"/>
                </a:lnTo>
                <a:close/>
              </a:path>
            </a:pathLst>
          </a:custGeom>
          <a:blipFill>
            <a:blip r:embed="rId2"/>
            <a:stretch>
              <a:fillRect/>
            </a:stretch>
          </a:blipFill>
        </p:spPr>
      </p:sp>
      <p:sp>
        <p:nvSpPr>
          <p:cNvPr id="5" name="Freeform 5"/>
          <p:cNvSpPr/>
          <p:nvPr/>
        </p:nvSpPr>
        <p:spPr>
          <a:xfrm>
            <a:off x="12702841" y="3599789"/>
            <a:ext cx="5562923" cy="3087422"/>
          </a:xfrm>
          <a:custGeom>
            <a:avLst/>
            <a:gdLst/>
            <a:ahLst/>
            <a:cxnLst/>
            <a:rect l="l" t="t" r="r" b="b"/>
            <a:pathLst>
              <a:path w="5562923" h="3087422">
                <a:moveTo>
                  <a:pt x="0" y="0"/>
                </a:moveTo>
                <a:lnTo>
                  <a:pt x="5562923" y="0"/>
                </a:lnTo>
                <a:lnTo>
                  <a:pt x="5562923" y="3087422"/>
                </a:lnTo>
                <a:lnTo>
                  <a:pt x="0" y="3087422"/>
                </a:lnTo>
                <a:lnTo>
                  <a:pt x="0" y="0"/>
                </a:lnTo>
                <a:close/>
              </a:path>
            </a:pathLst>
          </a:custGeom>
          <a:blipFill>
            <a:blip r:embed="rId3"/>
            <a:stretch>
              <a:fillRect/>
            </a:stretch>
          </a:blipFill>
        </p:spPr>
      </p:sp>
      <p:sp>
        <p:nvSpPr>
          <p:cNvPr id="6" name="TextBox 6"/>
          <p:cNvSpPr txBox="1"/>
          <p:nvPr/>
        </p:nvSpPr>
        <p:spPr>
          <a:xfrm>
            <a:off x="5307064" y="669607"/>
            <a:ext cx="2088713" cy="632460"/>
          </a:xfrm>
          <a:prstGeom prst="rect">
            <a:avLst/>
          </a:prstGeom>
        </p:spPr>
        <p:txBody>
          <a:bodyPr lIns="0" tIns="0" rIns="0" bIns="0" rtlCol="0" anchor="t">
            <a:spAutoFit/>
          </a:bodyPr>
          <a:lstStyle/>
          <a:p>
            <a:pPr algn="ctr">
              <a:lnSpc>
                <a:spcPts val="5039"/>
              </a:lnSpc>
            </a:pPr>
            <a:r>
              <a:rPr lang="en-US" sz="3599">
                <a:solidFill>
                  <a:srgbClr val="000000"/>
                </a:solidFill>
                <a:latin typeface="Dream Avenue"/>
                <a:ea typeface="Dream Avenue"/>
                <a:cs typeface="Dream Avenue"/>
                <a:sym typeface="Dream Avenue"/>
              </a:rPr>
              <a:t>Question 2</a:t>
            </a:r>
          </a:p>
        </p:txBody>
      </p:sp>
      <p:sp>
        <p:nvSpPr>
          <p:cNvPr id="7" name="TextBox 7"/>
          <p:cNvSpPr txBox="1"/>
          <p:nvPr/>
        </p:nvSpPr>
        <p:spPr>
          <a:xfrm>
            <a:off x="6033186" y="1767207"/>
            <a:ext cx="9525" cy="887095"/>
          </a:xfrm>
          <a:prstGeom prst="rect">
            <a:avLst/>
          </a:prstGeom>
        </p:spPr>
        <p:txBody>
          <a:bodyPr lIns="0" tIns="0" rIns="0" bIns="0" rtlCol="0" anchor="t">
            <a:spAutoFit/>
          </a:bodyPr>
          <a:lstStyle/>
          <a:p>
            <a:pPr algn="ctr">
              <a:lnSpc>
                <a:spcPts val="7279"/>
              </a:lnSpc>
            </a:pPr>
            <a:endParaRPr/>
          </a:p>
        </p:txBody>
      </p:sp>
      <p:sp>
        <p:nvSpPr>
          <p:cNvPr id="8" name="TextBox 8"/>
          <p:cNvSpPr txBox="1"/>
          <p:nvPr/>
        </p:nvSpPr>
        <p:spPr>
          <a:xfrm>
            <a:off x="0" y="1795782"/>
            <a:ext cx="12702841" cy="1180466"/>
          </a:xfrm>
          <a:prstGeom prst="rect">
            <a:avLst/>
          </a:prstGeom>
        </p:spPr>
        <p:txBody>
          <a:bodyPr lIns="0" tIns="0" rIns="0" bIns="0" rtlCol="0" anchor="t">
            <a:spAutoFit/>
          </a:bodyPr>
          <a:lstStyle/>
          <a:p>
            <a:pPr algn="ctr">
              <a:lnSpc>
                <a:spcPts val="4759"/>
              </a:lnSpc>
              <a:spcBef>
                <a:spcPct val="0"/>
              </a:spcBef>
            </a:pPr>
            <a:r>
              <a:rPr lang="en-US" sz="3399">
                <a:solidFill>
                  <a:srgbClr val="CB142E"/>
                </a:solidFill>
                <a:latin typeface="Playfair Display"/>
                <a:ea typeface="Playfair Display"/>
                <a:cs typeface="Playfair Display"/>
                <a:sym typeface="Playfair Display"/>
              </a:rPr>
              <a:t>Calculate the cumulative sum of quantities sold for each product over time.</a:t>
            </a:r>
          </a:p>
        </p:txBody>
      </p:sp>
      <p:sp>
        <p:nvSpPr>
          <p:cNvPr id="9" name="TextBox 9"/>
          <p:cNvSpPr txBox="1"/>
          <p:nvPr/>
        </p:nvSpPr>
        <p:spPr>
          <a:xfrm>
            <a:off x="6346658" y="5048250"/>
            <a:ext cx="9525" cy="887095"/>
          </a:xfrm>
          <a:prstGeom prst="rect">
            <a:avLst/>
          </a:prstGeom>
        </p:spPr>
        <p:txBody>
          <a:bodyPr lIns="0" tIns="0" rIns="0" bIns="0" rtlCol="0" anchor="t">
            <a:spAutoFit/>
          </a:bodyPr>
          <a:lstStyle/>
          <a:p>
            <a:pPr algn="ctr">
              <a:lnSpc>
                <a:spcPts val="7279"/>
              </a:lnSpc>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702841" y="0"/>
            <a:ext cx="5585159" cy="10287000"/>
            <a:chOff x="0" y="0"/>
            <a:chExt cx="1889301" cy="3479800"/>
          </a:xfrm>
        </p:grpSpPr>
        <p:sp>
          <p:nvSpPr>
            <p:cNvPr id="3" name="Freeform 3"/>
            <p:cNvSpPr/>
            <p:nvPr/>
          </p:nvSpPr>
          <p:spPr>
            <a:xfrm>
              <a:off x="0" y="0"/>
              <a:ext cx="1889301" cy="3479800"/>
            </a:xfrm>
            <a:custGeom>
              <a:avLst/>
              <a:gdLst/>
              <a:ahLst/>
              <a:cxnLst/>
              <a:rect l="l" t="t" r="r" b="b"/>
              <a:pathLst>
                <a:path w="1889301" h="3479800">
                  <a:moveTo>
                    <a:pt x="0" y="0"/>
                  </a:moveTo>
                  <a:lnTo>
                    <a:pt x="1889301" y="0"/>
                  </a:lnTo>
                  <a:lnTo>
                    <a:pt x="1889301" y="3479800"/>
                  </a:lnTo>
                  <a:lnTo>
                    <a:pt x="0" y="3479800"/>
                  </a:lnTo>
                  <a:close/>
                </a:path>
              </a:pathLst>
            </a:custGeom>
            <a:solidFill>
              <a:srgbClr val="FF5757"/>
            </a:solidFill>
          </p:spPr>
        </p:sp>
      </p:grpSp>
      <p:sp>
        <p:nvSpPr>
          <p:cNvPr id="4" name="Freeform 4"/>
          <p:cNvSpPr/>
          <p:nvPr/>
        </p:nvSpPr>
        <p:spPr>
          <a:xfrm>
            <a:off x="469945" y="4351655"/>
            <a:ext cx="11473137" cy="5267456"/>
          </a:xfrm>
          <a:custGeom>
            <a:avLst/>
            <a:gdLst/>
            <a:ahLst/>
            <a:cxnLst/>
            <a:rect l="l" t="t" r="r" b="b"/>
            <a:pathLst>
              <a:path w="11473137" h="5267456">
                <a:moveTo>
                  <a:pt x="0" y="0"/>
                </a:moveTo>
                <a:lnTo>
                  <a:pt x="11473136" y="0"/>
                </a:lnTo>
                <a:lnTo>
                  <a:pt x="11473136" y="5267456"/>
                </a:lnTo>
                <a:lnTo>
                  <a:pt x="0" y="5267456"/>
                </a:lnTo>
                <a:lnTo>
                  <a:pt x="0" y="0"/>
                </a:lnTo>
                <a:close/>
              </a:path>
            </a:pathLst>
          </a:custGeom>
          <a:blipFill>
            <a:blip r:embed="rId2"/>
            <a:stretch>
              <a:fillRect/>
            </a:stretch>
          </a:blipFill>
        </p:spPr>
      </p:sp>
      <p:sp>
        <p:nvSpPr>
          <p:cNvPr id="5" name="Freeform 5"/>
          <p:cNvSpPr/>
          <p:nvPr/>
        </p:nvSpPr>
        <p:spPr>
          <a:xfrm>
            <a:off x="12702841" y="2654302"/>
            <a:ext cx="5585159" cy="5241205"/>
          </a:xfrm>
          <a:custGeom>
            <a:avLst/>
            <a:gdLst/>
            <a:ahLst/>
            <a:cxnLst/>
            <a:rect l="l" t="t" r="r" b="b"/>
            <a:pathLst>
              <a:path w="5585159" h="5241205">
                <a:moveTo>
                  <a:pt x="0" y="0"/>
                </a:moveTo>
                <a:lnTo>
                  <a:pt x="5585159" y="0"/>
                </a:lnTo>
                <a:lnTo>
                  <a:pt x="5585159" y="5241205"/>
                </a:lnTo>
                <a:lnTo>
                  <a:pt x="0" y="5241205"/>
                </a:lnTo>
                <a:lnTo>
                  <a:pt x="0" y="0"/>
                </a:lnTo>
                <a:close/>
              </a:path>
            </a:pathLst>
          </a:custGeom>
          <a:blipFill>
            <a:blip r:embed="rId3"/>
            <a:stretch>
              <a:fillRect/>
            </a:stretch>
          </a:blipFill>
        </p:spPr>
      </p:sp>
      <p:sp>
        <p:nvSpPr>
          <p:cNvPr id="6" name="TextBox 6"/>
          <p:cNvSpPr txBox="1"/>
          <p:nvPr/>
        </p:nvSpPr>
        <p:spPr>
          <a:xfrm>
            <a:off x="5250807" y="669607"/>
            <a:ext cx="2201228" cy="632460"/>
          </a:xfrm>
          <a:prstGeom prst="rect">
            <a:avLst/>
          </a:prstGeom>
        </p:spPr>
        <p:txBody>
          <a:bodyPr lIns="0" tIns="0" rIns="0" bIns="0" rtlCol="0" anchor="t">
            <a:spAutoFit/>
          </a:bodyPr>
          <a:lstStyle/>
          <a:p>
            <a:pPr algn="ctr">
              <a:lnSpc>
                <a:spcPts val="5039"/>
              </a:lnSpc>
            </a:pPr>
            <a:r>
              <a:rPr lang="en-US" sz="3599">
                <a:solidFill>
                  <a:srgbClr val="000000"/>
                </a:solidFill>
                <a:latin typeface="Dream Avenue"/>
                <a:ea typeface="Dream Avenue"/>
                <a:cs typeface="Dream Avenue"/>
                <a:sym typeface="Dream Avenue"/>
              </a:rPr>
              <a:t>Question 3 </a:t>
            </a:r>
          </a:p>
        </p:txBody>
      </p:sp>
      <p:sp>
        <p:nvSpPr>
          <p:cNvPr id="7" name="TextBox 7"/>
          <p:cNvSpPr txBox="1"/>
          <p:nvPr/>
        </p:nvSpPr>
        <p:spPr>
          <a:xfrm>
            <a:off x="6033186" y="1767207"/>
            <a:ext cx="9525" cy="887095"/>
          </a:xfrm>
          <a:prstGeom prst="rect">
            <a:avLst/>
          </a:prstGeom>
        </p:spPr>
        <p:txBody>
          <a:bodyPr lIns="0" tIns="0" rIns="0" bIns="0" rtlCol="0" anchor="t">
            <a:spAutoFit/>
          </a:bodyPr>
          <a:lstStyle/>
          <a:p>
            <a:pPr algn="ctr">
              <a:lnSpc>
                <a:spcPts val="7279"/>
              </a:lnSpc>
            </a:pPr>
            <a:endParaRPr/>
          </a:p>
        </p:txBody>
      </p:sp>
      <p:sp>
        <p:nvSpPr>
          <p:cNvPr id="8" name="TextBox 8"/>
          <p:cNvSpPr txBox="1"/>
          <p:nvPr/>
        </p:nvSpPr>
        <p:spPr>
          <a:xfrm>
            <a:off x="0" y="1795782"/>
            <a:ext cx="12702841" cy="1180466"/>
          </a:xfrm>
          <a:prstGeom prst="rect">
            <a:avLst/>
          </a:prstGeom>
        </p:spPr>
        <p:txBody>
          <a:bodyPr lIns="0" tIns="0" rIns="0" bIns="0" rtlCol="0" anchor="t">
            <a:spAutoFit/>
          </a:bodyPr>
          <a:lstStyle/>
          <a:p>
            <a:pPr algn="ctr">
              <a:lnSpc>
                <a:spcPts val="4759"/>
              </a:lnSpc>
              <a:spcBef>
                <a:spcPct val="0"/>
              </a:spcBef>
            </a:pPr>
            <a:r>
              <a:rPr lang="en-US" sz="3399">
                <a:solidFill>
                  <a:srgbClr val="8C52FF"/>
                </a:solidFill>
                <a:latin typeface="Playfair Display"/>
                <a:ea typeface="Playfair Display"/>
                <a:cs typeface="Playfair Display"/>
                <a:sym typeface="Playfair Display"/>
              </a:rPr>
              <a:t>Find the product with the highest total sales (quantity * price) for each category.</a:t>
            </a:r>
          </a:p>
        </p:txBody>
      </p:sp>
      <p:sp>
        <p:nvSpPr>
          <p:cNvPr id="9" name="TextBox 9"/>
          <p:cNvSpPr txBox="1"/>
          <p:nvPr/>
        </p:nvSpPr>
        <p:spPr>
          <a:xfrm>
            <a:off x="6346658" y="4256405"/>
            <a:ext cx="9525" cy="887095"/>
          </a:xfrm>
          <a:prstGeom prst="rect">
            <a:avLst/>
          </a:prstGeom>
        </p:spPr>
        <p:txBody>
          <a:bodyPr lIns="0" tIns="0" rIns="0" bIns="0" rtlCol="0" anchor="t">
            <a:spAutoFit/>
          </a:bodyPr>
          <a:lstStyle/>
          <a:p>
            <a:pPr algn="ctr">
              <a:lnSpc>
                <a:spcPts val="7279"/>
              </a:lnSpc>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702841" y="0"/>
            <a:ext cx="5585159" cy="10287000"/>
            <a:chOff x="0" y="0"/>
            <a:chExt cx="1889301" cy="3479800"/>
          </a:xfrm>
        </p:grpSpPr>
        <p:sp>
          <p:nvSpPr>
            <p:cNvPr id="3" name="Freeform 3"/>
            <p:cNvSpPr/>
            <p:nvPr/>
          </p:nvSpPr>
          <p:spPr>
            <a:xfrm>
              <a:off x="0" y="0"/>
              <a:ext cx="1889301" cy="3479800"/>
            </a:xfrm>
            <a:custGeom>
              <a:avLst/>
              <a:gdLst/>
              <a:ahLst/>
              <a:cxnLst/>
              <a:rect l="l" t="t" r="r" b="b"/>
              <a:pathLst>
                <a:path w="1889301" h="3479800">
                  <a:moveTo>
                    <a:pt x="0" y="0"/>
                  </a:moveTo>
                  <a:lnTo>
                    <a:pt x="1889301" y="0"/>
                  </a:lnTo>
                  <a:lnTo>
                    <a:pt x="1889301" y="3479800"/>
                  </a:lnTo>
                  <a:lnTo>
                    <a:pt x="0" y="3479800"/>
                  </a:lnTo>
                  <a:close/>
                </a:path>
              </a:pathLst>
            </a:custGeom>
            <a:solidFill>
              <a:srgbClr val="FF5757"/>
            </a:solidFill>
          </p:spPr>
        </p:sp>
      </p:grpSp>
      <p:sp>
        <p:nvSpPr>
          <p:cNvPr id="4" name="Freeform 4"/>
          <p:cNvSpPr/>
          <p:nvPr/>
        </p:nvSpPr>
        <p:spPr>
          <a:xfrm>
            <a:off x="781128" y="3608419"/>
            <a:ext cx="11140586" cy="5986208"/>
          </a:xfrm>
          <a:custGeom>
            <a:avLst/>
            <a:gdLst/>
            <a:ahLst/>
            <a:cxnLst/>
            <a:rect l="l" t="t" r="r" b="b"/>
            <a:pathLst>
              <a:path w="11140586" h="5986208">
                <a:moveTo>
                  <a:pt x="0" y="0"/>
                </a:moveTo>
                <a:lnTo>
                  <a:pt x="11140586" y="0"/>
                </a:lnTo>
                <a:lnTo>
                  <a:pt x="11140586" y="5986208"/>
                </a:lnTo>
                <a:lnTo>
                  <a:pt x="0" y="5986208"/>
                </a:lnTo>
                <a:lnTo>
                  <a:pt x="0" y="0"/>
                </a:lnTo>
                <a:close/>
              </a:path>
            </a:pathLst>
          </a:custGeom>
          <a:blipFill>
            <a:blip r:embed="rId2"/>
            <a:stretch>
              <a:fillRect/>
            </a:stretch>
          </a:blipFill>
        </p:spPr>
      </p:sp>
      <p:sp>
        <p:nvSpPr>
          <p:cNvPr id="5" name="Freeform 5"/>
          <p:cNvSpPr/>
          <p:nvPr/>
        </p:nvSpPr>
        <p:spPr>
          <a:xfrm>
            <a:off x="12702841" y="3107431"/>
            <a:ext cx="5585159" cy="3797908"/>
          </a:xfrm>
          <a:custGeom>
            <a:avLst/>
            <a:gdLst/>
            <a:ahLst/>
            <a:cxnLst/>
            <a:rect l="l" t="t" r="r" b="b"/>
            <a:pathLst>
              <a:path w="5585159" h="3797908">
                <a:moveTo>
                  <a:pt x="0" y="0"/>
                </a:moveTo>
                <a:lnTo>
                  <a:pt x="5585159" y="0"/>
                </a:lnTo>
                <a:lnTo>
                  <a:pt x="5585159" y="3797908"/>
                </a:lnTo>
                <a:lnTo>
                  <a:pt x="0" y="3797908"/>
                </a:lnTo>
                <a:lnTo>
                  <a:pt x="0" y="0"/>
                </a:lnTo>
                <a:close/>
              </a:path>
            </a:pathLst>
          </a:custGeom>
          <a:blipFill>
            <a:blip r:embed="rId3"/>
            <a:stretch>
              <a:fillRect/>
            </a:stretch>
          </a:blipFill>
        </p:spPr>
      </p:sp>
      <p:sp>
        <p:nvSpPr>
          <p:cNvPr id="6" name="TextBox 6"/>
          <p:cNvSpPr txBox="1"/>
          <p:nvPr/>
        </p:nvSpPr>
        <p:spPr>
          <a:xfrm>
            <a:off x="5293848" y="669607"/>
            <a:ext cx="2115145" cy="632460"/>
          </a:xfrm>
          <a:prstGeom prst="rect">
            <a:avLst/>
          </a:prstGeom>
        </p:spPr>
        <p:txBody>
          <a:bodyPr lIns="0" tIns="0" rIns="0" bIns="0" rtlCol="0" anchor="t">
            <a:spAutoFit/>
          </a:bodyPr>
          <a:lstStyle/>
          <a:p>
            <a:pPr algn="ctr">
              <a:lnSpc>
                <a:spcPts val="5039"/>
              </a:lnSpc>
            </a:pPr>
            <a:r>
              <a:rPr lang="en-US" sz="3599">
                <a:solidFill>
                  <a:srgbClr val="000000"/>
                </a:solidFill>
                <a:latin typeface="Dream Avenue"/>
                <a:ea typeface="Dream Avenue"/>
                <a:cs typeface="Dream Avenue"/>
                <a:sym typeface="Dream Avenue"/>
              </a:rPr>
              <a:t>Question 4</a:t>
            </a:r>
          </a:p>
        </p:txBody>
      </p:sp>
      <p:sp>
        <p:nvSpPr>
          <p:cNvPr id="7" name="TextBox 7"/>
          <p:cNvSpPr txBox="1"/>
          <p:nvPr/>
        </p:nvSpPr>
        <p:spPr>
          <a:xfrm>
            <a:off x="6033186" y="1767207"/>
            <a:ext cx="9525" cy="887095"/>
          </a:xfrm>
          <a:prstGeom prst="rect">
            <a:avLst/>
          </a:prstGeom>
        </p:spPr>
        <p:txBody>
          <a:bodyPr lIns="0" tIns="0" rIns="0" bIns="0" rtlCol="0" anchor="t">
            <a:spAutoFit/>
          </a:bodyPr>
          <a:lstStyle/>
          <a:p>
            <a:pPr algn="ctr">
              <a:lnSpc>
                <a:spcPts val="7279"/>
              </a:lnSpc>
            </a:pPr>
            <a:endParaRPr/>
          </a:p>
        </p:txBody>
      </p:sp>
      <p:sp>
        <p:nvSpPr>
          <p:cNvPr id="8" name="TextBox 8"/>
          <p:cNvSpPr txBox="1"/>
          <p:nvPr/>
        </p:nvSpPr>
        <p:spPr>
          <a:xfrm>
            <a:off x="-19050" y="1795782"/>
            <a:ext cx="12702841" cy="580391"/>
          </a:xfrm>
          <a:prstGeom prst="rect">
            <a:avLst/>
          </a:prstGeom>
        </p:spPr>
        <p:txBody>
          <a:bodyPr lIns="0" tIns="0" rIns="0" bIns="0" rtlCol="0" anchor="t">
            <a:spAutoFit/>
          </a:bodyPr>
          <a:lstStyle/>
          <a:p>
            <a:pPr algn="ctr">
              <a:lnSpc>
                <a:spcPts val="4759"/>
              </a:lnSpc>
              <a:spcBef>
                <a:spcPct val="0"/>
              </a:spcBef>
            </a:pPr>
            <a:r>
              <a:rPr lang="en-US" sz="3399">
                <a:solidFill>
                  <a:srgbClr val="8C52FF"/>
                </a:solidFill>
                <a:latin typeface="Playfair Display"/>
                <a:ea typeface="Playfair Display"/>
                <a:cs typeface="Playfair Display"/>
                <a:sym typeface="Playfair Display"/>
              </a:rPr>
              <a:t>Find the customer who spent the most money on orders.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702841" y="0"/>
            <a:ext cx="5585159" cy="10287000"/>
            <a:chOff x="0" y="0"/>
            <a:chExt cx="1889301" cy="3479800"/>
          </a:xfrm>
        </p:grpSpPr>
        <p:sp>
          <p:nvSpPr>
            <p:cNvPr id="3" name="Freeform 3"/>
            <p:cNvSpPr/>
            <p:nvPr/>
          </p:nvSpPr>
          <p:spPr>
            <a:xfrm>
              <a:off x="0" y="0"/>
              <a:ext cx="1889301" cy="3479800"/>
            </a:xfrm>
            <a:custGeom>
              <a:avLst/>
              <a:gdLst/>
              <a:ahLst/>
              <a:cxnLst/>
              <a:rect l="l" t="t" r="r" b="b"/>
              <a:pathLst>
                <a:path w="1889301" h="3479800">
                  <a:moveTo>
                    <a:pt x="0" y="0"/>
                  </a:moveTo>
                  <a:lnTo>
                    <a:pt x="1889301" y="0"/>
                  </a:lnTo>
                  <a:lnTo>
                    <a:pt x="1889301" y="3479800"/>
                  </a:lnTo>
                  <a:lnTo>
                    <a:pt x="0" y="3479800"/>
                  </a:lnTo>
                  <a:close/>
                </a:path>
              </a:pathLst>
            </a:custGeom>
            <a:solidFill>
              <a:srgbClr val="FF5757"/>
            </a:solidFill>
          </p:spPr>
        </p:sp>
      </p:grpSp>
      <p:sp>
        <p:nvSpPr>
          <p:cNvPr id="4" name="Freeform 4"/>
          <p:cNvSpPr/>
          <p:nvPr/>
        </p:nvSpPr>
        <p:spPr>
          <a:xfrm>
            <a:off x="682023" y="4721874"/>
            <a:ext cx="11338796" cy="3630649"/>
          </a:xfrm>
          <a:custGeom>
            <a:avLst/>
            <a:gdLst/>
            <a:ahLst/>
            <a:cxnLst/>
            <a:rect l="l" t="t" r="r" b="b"/>
            <a:pathLst>
              <a:path w="11338796" h="3630649">
                <a:moveTo>
                  <a:pt x="0" y="0"/>
                </a:moveTo>
                <a:lnTo>
                  <a:pt x="11338796" y="0"/>
                </a:lnTo>
                <a:lnTo>
                  <a:pt x="11338796" y="3630649"/>
                </a:lnTo>
                <a:lnTo>
                  <a:pt x="0" y="3630649"/>
                </a:lnTo>
                <a:lnTo>
                  <a:pt x="0" y="0"/>
                </a:lnTo>
                <a:close/>
              </a:path>
            </a:pathLst>
          </a:custGeom>
          <a:blipFill>
            <a:blip r:embed="rId2"/>
            <a:stretch>
              <a:fillRect/>
            </a:stretch>
          </a:blipFill>
        </p:spPr>
      </p:sp>
      <p:sp>
        <p:nvSpPr>
          <p:cNvPr id="5" name="Freeform 5"/>
          <p:cNvSpPr/>
          <p:nvPr/>
        </p:nvSpPr>
        <p:spPr>
          <a:xfrm>
            <a:off x="12702841" y="3281780"/>
            <a:ext cx="5585159" cy="3723439"/>
          </a:xfrm>
          <a:custGeom>
            <a:avLst/>
            <a:gdLst/>
            <a:ahLst/>
            <a:cxnLst/>
            <a:rect l="l" t="t" r="r" b="b"/>
            <a:pathLst>
              <a:path w="5585159" h="3723439">
                <a:moveTo>
                  <a:pt x="0" y="0"/>
                </a:moveTo>
                <a:lnTo>
                  <a:pt x="5585159" y="0"/>
                </a:lnTo>
                <a:lnTo>
                  <a:pt x="5585159" y="3723440"/>
                </a:lnTo>
                <a:lnTo>
                  <a:pt x="0" y="3723440"/>
                </a:lnTo>
                <a:lnTo>
                  <a:pt x="0" y="0"/>
                </a:lnTo>
                <a:close/>
              </a:path>
            </a:pathLst>
          </a:custGeom>
          <a:blipFill>
            <a:blip r:embed="rId3"/>
            <a:stretch>
              <a:fillRect/>
            </a:stretch>
          </a:blipFill>
        </p:spPr>
      </p:sp>
      <p:sp>
        <p:nvSpPr>
          <p:cNvPr id="6" name="TextBox 6"/>
          <p:cNvSpPr txBox="1"/>
          <p:nvPr/>
        </p:nvSpPr>
        <p:spPr>
          <a:xfrm>
            <a:off x="5306409" y="669607"/>
            <a:ext cx="2090023" cy="632460"/>
          </a:xfrm>
          <a:prstGeom prst="rect">
            <a:avLst/>
          </a:prstGeom>
        </p:spPr>
        <p:txBody>
          <a:bodyPr lIns="0" tIns="0" rIns="0" bIns="0" rtlCol="0" anchor="t">
            <a:spAutoFit/>
          </a:bodyPr>
          <a:lstStyle/>
          <a:p>
            <a:pPr algn="ctr">
              <a:lnSpc>
                <a:spcPts val="5039"/>
              </a:lnSpc>
            </a:pPr>
            <a:r>
              <a:rPr lang="en-US" sz="3599">
                <a:solidFill>
                  <a:srgbClr val="000000"/>
                </a:solidFill>
                <a:latin typeface="Dream Avenue"/>
                <a:ea typeface="Dream Avenue"/>
                <a:cs typeface="Dream Avenue"/>
                <a:sym typeface="Dream Avenue"/>
              </a:rPr>
              <a:t>Question 5</a:t>
            </a:r>
          </a:p>
        </p:txBody>
      </p:sp>
      <p:sp>
        <p:nvSpPr>
          <p:cNvPr id="7" name="TextBox 7"/>
          <p:cNvSpPr txBox="1"/>
          <p:nvPr/>
        </p:nvSpPr>
        <p:spPr>
          <a:xfrm>
            <a:off x="6033186" y="1767207"/>
            <a:ext cx="9525" cy="887095"/>
          </a:xfrm>
          <a:prstGeom prst="rect">
            <a:avLst/>
          </a:prstGeom>
        </p:spPr>
        <p:txBody>
          <a:bodyPr lIns="0" tIns="0" rIns="0" bIns="0" rtlCol="0" anchor="t">
            <a:spAutoFit/>
          </a:bodyPr>
          <a:lstStyle/>
          <a:p>
            <a:pPr algn="ctr">
              <a:lnSpc>
                <a:spcPts val="7279"/>
              </a:lnSpc>
            </a:pPr>
            <a:endParaRPr/>
          </a:p>
        </p:txBody>
      </p:sp>
      <p:sp>
        <p:nvSpPr>
          <p:cNvPr id="8" name="TextBox 8"/>
          <p:cNvSpPr txBox="1"/>
          <p:nvPr/>
        </p:nvSpPr>
        <p:spPr>
          <a:xfrm>
            <a:off x="0" y="1795782"/>
            <a:ext cx="12702841" cy="580391"/>
          </a:xfrm>
          <a:prstGeom prst="rect">
            <a:avLst/>
          </a:prstGeom>
        </p:spPr>
        <p:txBody>
          <a:bodyPr lIns="0" tIns="0" rIns="0" bIns="0" rtlCol="0" anchor="t">
            <a:spAutoFit/>
          </a:bodyPr>
          <a:lstStyle/>
          <a:p>
            <a:pPr algn="ctr">
              <a:lnSpc>
                <a:spcPts val="4759"/>
              </a:lnSpc>
              <a:spcBef>
                <a:spcPct val="0"/>
              </a:spcBef>
            </a:pPr>
            <a:r>
              <a:rPr lang="en-US" sz="3399">
                <a:solidFill>
                  <a:srgbClr val="00BF63"/>
                </a:solidFill>
                <a:latin typeface="Playfair Display"/>
                <a:ea typeface="Playfair Display"/>
                <a:cs typeface="Playfair Display"/>
                <a:sym typeface="Playfair Display"/>
              </a:rPr>
              <a:t>Find the highest-priced product for each category name.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702841" y="0"/>
            <a:ext cx="5585159" cy="10287000"/>
            <a:chOff x="0" y="0"/>
            <a:chExt cx="1889301" cy="3479800"/>
          </a:xfrm>
        </p:grpSpPr>
        <p:sp>
          <p:nvSpPr>
            <p:cNvPr id="3" name="Freeform 3"/>
            <p:cNvSpPr/>
            <p:nvPr/>
          </p:nvSpPr>
          <p:spPr>
            <a:xfrm>
              <a:off x="0" y="0"/>
              <a:ext cx="1889301" cy="3479800"/>
            </a:xfrm>
            <a:custGeom>
              <a:avLst/>
              <a:gdLst/>
              <a:ahLst/>
              <a:cxnLst/>
              <a:rect l="l" t="t" r="r" b="b"/>
              <a:pathLst>
                <a:path w="1889301" h="3479800">
                  <a:moveTo>
                    <a:pt x="0" y="0"/>
                  </a:moveTo>
                  <a:lnTo>
                    <a:pt x="1889301" y="0"/>
                  </a:lnTo>
                  <a:lnTo>
                    <a:pt x="1889301" y="3479800"/>
                  </a:lnTo>
                  <a:lnTo>
                    <a:pt x="0" y="3479800"/>
                  </a:lnTo>
                  <a:close/>
                </a:path>
              </a:pathLst>
            </a:custGeom>
            <a:solidFill>
              <a:srgbClr val="FF5757"/>
            </a:solidFill>
          </p:spPr>
        </p:sp>
      </p:grpSp>
      <p:sp>
        <p:nvSpPr>
          <p:cNvPr id="4" name="Freeform 4"/>
          <p:cNvSpPr/>
          <p:nvPr/>
        </p:nvSpPr>
        <p:spPr>
          <a:xfrm>
            <a:off x="1316545" y="4158755"/>
            <a:ext cx="10466065" cy="4313235"/>
          </a:xfrm>
          <a:custGeom>
            <a:avLst/>
            <a:gdLst/>
            <a:ahLst/>
            <a:cxnLst/>
            <a:rect l="l" t="t" r="r" b="b"/>
            <a:pathLst>
              <a:path w="10466065" h="4313235">
                <a:moveTo>
                  <a:pt x="0" y="0"/>
                </a:moveTo>
                <a:lnTo>
                  <a:pt x="10466065" y="0"/>
                </a:lnTo>
                <a:lnTo>
                  <a:pt x="10466065" y="4313235"/>
                </a:lnTo>
                <a:lnTo>
                  <a:pt x="0" y="4313235"/>
                </a:lnTo>
                <a:lnTo>
                  <a:pt x="0" y="0"/>
                </a:lnTo>
                <a:close/>
              </a:path>
            </a:pathLst>
          </a:custGeom>
          <a:blipFill>
            <a:blip r:embed="rId2"/>
            <a:stretch>
              <a:fillRect t="-1644"/>
            </a:stretch>
          </a:blipFill>
        </p:spPr>
      </p:sp>
      <p:sp>
        <p:nvSpPr>
          <p:cNvPr id="5" name="Freeform 5"/>
          <p:cNvSpPr/>
          <p:nvPr/>
        </p:nvSpPr>
        <p:spPr>
          <a:xfrm>
            <a:off x="12702841" y="3281780"/>
            <a:ext cx="5585159" cy="3723439"/>
          </a:xfrm>
          <a:custGeom>
            <a:avLst/>
            <a:gdLst/>
            <a:ahLst/>
            <a:cxnLst/>
            <a:rect l="l" t="t" r="r" b="b"/>
            <a:pathLst>
              <a:path w="5585159" h="3723439">
                <a:moveTo>
                  <a:pt x="0" y="0"/>
                </a:moveTo>
                <a:lnTo>
                  <a:pt x="5585159" y="0"/>
                </a:lnTo>
                <a:lnTo>
                  <a:pt x="5585159" y="3723440"/>
                </a:lnTo>
                <a:lnTo>
                  <a:pt x="0" y="3723440"/>
                </a:lnTo>
                <a:lnTo>
                  <a:pt x="0" y="0"/>
                </a:lnTo>
                <a:close/>
              </a:path>
            </a:pathLst>
          </a:custGeom>
          <a:blipFill>
            <a:blip r:embed="rId3"/>
            <a:stretch>
              <a:fillRect/>
            </a:stretch>
          </a:blipFill>
        </p:spPr>
      </p:sp>
      <p:sp>
        <p:nvSpPr>
          <p:cNvPr id="6" name="TextBox 6"/>
          <p:cNvSpPr txBox="1"/>
          <p:nvPr/>
        </p:nvSpPr>
        <p:spPr>
          <a:xfrm>
            <a:off x="5253545" y="669607"/>
            <a:ext cx="2195751" cy="632460"/>
          </a:xfrm>
          <a:prstGeom prst="rect">
            <a:avLst/>
          </a:prstGeom>
        </p:spPr>
        <p:txBody>
          <a:bodyPr lIns="0" tIns="0" rIns="0" bIns="0" rtlCol="0" anchor="t">
            <a:spAutoFit/>
          </a:bodyPr>
          <a:lstStyle/>
          <a:p>
            <a:pPr algn="ctr">
              <a:lnSpc>
                <a:spcPts val="5039"/>
              </a:lnSpc>
            </a:pPr>
            <a:r>
              <a:rPr lang="en-US" sz="3599">
                <a:solidFill>
                  <a:srgbClr val="000000"/>
                </a:solidFill>
                <a:latin typeface="Dream Avenue"/>
                <a:ea typeface="Dream Avenue"/>
                <a:cs typeface="Dream Avenue"/>
                <a:sym typeface="Dream Avenue"/>
              </a:rPr>
              <a:t>Question 6 </a:t>
            </a:r>
          </a:p>
        </p:txBody>
      </p:sp>
      <p:sp>
        <p:nvSpPr>
          <p:cNvPr id="7" name="TextBox 7"/>
          <p:cNvSpPr txBox="1"/>
          <p:nvPr/>
        </p:nvSpPr>
        <p:spPr>
          <a:xfrm>
            <a:off x="6033186" y="1767207"/>
            <a:ext cx="9525" cy="887095"/>
          </a:xfrm>
          <a:prstGeom prst="rect">
            <a:avLst/>
          </a:prstGeom>
        </p:spPr>
        <p:txBody>
          <a:bodyPr lIns="0" tIns="0" rIns="0" bIns="0" rtlCol="0" anchor="t">
            <a:spAutoFit/>
          </a:bodyPr>
          <a:lstStyle/>
          <a:p>
            <a:pPr algn="ctr">
              <a:lnSpc>
                <a:spcPts val="7279"/>
              </a:lnSpc>
            </a:pPr>
            <a:endParaRPr/>
          </a:p>
        </p:txBody>
      </p:sp>
      <p:sp>
        <p:nvSpPr>
          <p:cNvPr id="8" name="TextBox 8"/>
          <p:cNvSpPr txBox="1"/>
          <p:nvPr/>
        </p:nvSpPr>
        <p:spPr>
          <a:xfrm>
            <a:off x="0" y="1786257"/>
            <a:ext cx="12702841" cy="589916"/>
          </a:xfrm>
          <a:prstGeom prst="rect">
            <a:avLst/>
          </a:prstGeom>
        </p:spPr>
        <p:txBody>
          <a:bodyPr lIns="0" tIns="0" rIns="0" bIns="0" rtlCol="0" anchor="t">
            <a:spAutoFit/>
          </a:bodyPr>
          <a:lstStyle/>
          <a:p>
            <a:pPr algn="ctr">
              <a:lnSpc>
                <a:spcPts val="4759"/>
              </a:lnSpc>
              <a:spcBef>
                <a:spcPct val="0"/>
              </a:spcBef>
            </a:pPr>
            <a:r>
              <a:rPr lang="en-US" sz="3399">
                <a:solidFill>
                  <a:srgbClr val="00BF63"/>
                </a:solidFill>
                <a:latin typeface="Dream Avenue"/>
                <a:ea typeface="Dream Avenue"/>
                <a:cs typeface="Dream Avenue"/>
                <a:sym typeface="Dream Avenue"/>
              </a:rPr>
              <a:t>Find the total number of orders placed by each customer per store.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702841" y="0"/>
            <a:ext cx="5585159" cy="10287000"/>
            <a:chOff x="0" y="0"/>
            <a:chExt cx="1889301" cy="3479800"/>
          </a:xfrm>
        </p:grpSpPr>
        <p:sp>
          <p:nvSpPr>
            <p:cNvPr id="3" name="Freeform 3"/>
            <p:cNvSpPr/>
            <p:nvPr/>
          </p:nvSpPr>
          <p:spPr>
            <a:xfrm>
              <a:off x="0" y="0"/>
              <a:ext cx="1889301" cy="3479800"/>
            </a:xfrm>
            <a:custGeom>
              <a:avLst/>
              <a:gdLst/>
              <a:ahLst/>
              <a:cxnLst/>
              <a:rect l="l" t="t" r="r" b="b"/>
              <a:pathLst>
                <a:path w="1889301" h="3479800">
                  <a:moveTo>
                    <a:pt x="0" y="0"/>
                  </a:moveTo>
                  <a:lnTo>
                    <a:pt x="1889301" y="0"/>
                  </a:lnTo>
                  <a:lnTo>
                    <a:pt x="1889301" y="3479800"/>
                  </a:lnTo>
                  <a:lnTo>
                    <a:pt x="0" y="3479800"/>
                  </a:lnTo>
                  <a:close/>
                </a:path>
              </a:pathLst>
            </a:custGeom>
            <a:solidFill>
              <a:srgbClr val="FF5757"/>
            </a:solidFill>
          </p:spPr>
        </p:sp>
      </p:grpSp>
      <p:sp>
        <p:nvSpPr>
          <p:cNvPr id="4" name="Freeform 4"/>
          <p:cNvSpPr/>
          <p:nvPr/>
        </p:nvSpPr>
        <p:spPr>
          <a:xfrm>
            <a:off x="899610" y="3646142"/>
            <a:ext cx="10903621" cy="5612158"/>
          </a:xfrm>
          <a:custGeom>
            <a:avLst/>
            <a:gdLst/>
            <a:ahLst/>
            <a:cxnLst/>
            <a:rect l="l" t="t" r="r" b="b"/>
            <a:pathLst>
              <a:path w="10903621" h="5612158">
                <a:moveTo>
                  <a:pt x="0" y="0"/>
                </a:moveTo>
                <a:lnTo>
                  <a:pt x="10903621" y="0"/>
                </a:lnTo>
                <a:lnTo>
                  <a:pt x="10903621" y="5612158"/>
                </a:lnTo>
                <a:lnTo>
                  <a:pt x="0" y="5612158"/>
                </a:lnTo>
                <a:lnTo>
                  <a:pt x="0" y="0"/>
                </a:lnTo>
                <a:close/>
              </a:path>
            </a:pathLst>
          </a:custGeom>
          <a:blipFill>
            <a:blip r:embed="rId2"/>
            <a:stretch>
              <a:fillRect/>
            </a:stretch>
          </a:blipFill>
        </p:spPr>
      </p:sp>
      <p:sp>
        <p:nvSpPr>
          <p:cNvPr id="5" name="Freeform 5"/>
          <p:cNvSpPr/>
          <p:nvPr/>
        </p:nvSpPr>
        <p:spPr>
          <a:xfrm>
            <a:off x="12702841" y="3280254"/>
            <a:ext cx="5585159" cy="3726491"/>
          </a:xfrm>
          <a:custGeom>
            <a:avLst/>
            <a:gdLst/>
            <a:ahLst/>
            <a:cxnLst/>
            <a:rect l="l" t="t" r="r" b="b"/>
            <a:pathLst>
              <a:path w="5585159" h="3726491">
                <a:moveTo>
                  <a:pt x="0" y="0"/>
                </a:moveTo>
                <a:lnTo>
                  <a:pt x="5585159" y="0"/>
                </a:lnTo>
                <a:lnTo>
                  <a:pt x="5585159" y="3726492"/>
                </a:lnTo>
                <a:lnTo>
                  <a:pt x="0" y="3726492"/>
                </a:lnTo>
                <a:lnTo>
                  <a:pt x="0" y="0"/>
                </a:lnTo>
                <a:close/>
              </a:path>
            </a:pathLst>
          </a:custGeom>
          <a:blipFill>
            <a:blip r:embed="rId3"/>
            <a:stretch>
              <a:fillRect/>
            </a:stretch>
          </a:blipFill>
        </p:spPr>
      </p:sp>
      <p:sp>
        <p:nvSpPr>
          <p:cNvPr id="6" name="TextBox 6"/>
          <p:cNvSpPr txBox="1"/>
          <p:nvPr/>
        </p:nvSpPr>
        <p:spPr>
          <a:xfrm>
            <a:off x="5260391" y="669607"/>
            <a:ext cx="2182059" cy="632460"/>
          </a:xfrm>
          <a:prstGeom prst="rect">
            <a:avLst/>
          </a:prstGeom>
        </p:spPr>
        <p:txBody>
          <a:bodyPr lIns="0" tIns="0" rIns="0" bIns="0" rtlCol="0" anchor="t">
            <a:spAutoFit/>
          </a:bodyPr>
          <a:lstStyle/>
          <a:p>
            <a:pPr algn="ctr">
              <a:lnSpc>
                <a:spcPts val="5039"/>
              </a:lnSpc>
            </a:pPr>
            <a:r>
              <a:rPr lang="en-US" sz="3599">
                <a:solidFill>
                  <a:srgbClr val="000000"/>
                </a:solidFill>
                <a:latin typeface="Dream Avenue"/>
                <a:ea typeface="Dream Avenue"/>
                <a:cs typeface="Dream Avenue"/>
                <a:sym typeface="Dream Avenue"/>
              </a:rPr>
              <a:t>Question 7 </a:t>
            </a:r>
          </a:p>
        </p:txBody>
      </p:sp>
      <p:sp>
        <p:nvSpPr>
          <p:cNvPr id="7" name="TextBox 7"/>
          <p:cNvSpPr txBox="1"/>
          <p:nvPr/>
        </p:nvSpPr>
        <p:spPr>
          <a:xfrm>
            <a:off x="6033186" y="1767207"/>
            <a:ext cx="9525" cy="887095"/>
          </a:xfrm>
          <a:prstGeom prst="rect">
            <a:avLst/>
          </a:prstGeom>
        </p:spPr>
        <p:txBody>
          <a:bodyPr lIns="0" tIns="0" rIns="0" bIns="0" rtlCol="0" anchor="t">
            <a:spAutoFit/>
          </a:bodyPr>
          <a:lstStyle/>
          <a:p>
            <a:pPr algn="ctr">
              <a:lnSpc>
                <a:spcPts val="7279"/>
              </a:lnSpc>
            </a:pPr>
            <a:endParaRPr/>
          </a:p>
        </p:txBody>
      </p:sp>
      <p:sp>
        <p:nvSpPr>
          <p:cNvPr id="8" name="TextBox 8"/>
          <p:cNvSpPr txBox="1"/>
          <p:nvPr/>
        </p:nvSpPr>
        <p:spPr>
          <a:xfrm>
            <a:off x="0" y="1795782"/>
            <a:ext cx="12702841" cy="580391"/>
          </a:xfrm>
          <a:prstGeom prst="rect">
            <a:avLst/>
          </a:prstGeom>
        </p:spPr>
        <p:txBody>
          <a:bodyPr lIns="0" tIns="0" rIns="0" bIns="0" rtlCol="0" anchor="t">
            <a:spAutoFit/>
          </a:bodyPr>
          <a:lstStyle/>
          <a:p>
            <a:pPr algn="ctr">
              <a:lnSpc>
                <a:spcPts val="4759"/>
              </a:lnSpc>
              <a:spcBef>
                <a:spcPct val="0"/>
              </a:spcBef>
            </a:pPr>
            <a:r>
              <a:rPr lang="en-US" sz="3399">
                <a:solidFill>
                  <a:srgbClr val="0097B2"/>
                </a:solidFill>
                <a:latin typeface="Playfair Display"/>
                <a:ea typeface="Playfair Display"/>
                <a:cs typeface="Playfair Display"/>
                <a:sym typeface="Playfair Display"/>
              </a:rPr>
              <a:t>Find the names of staff members who have not made any sales.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TotalTime>
  <Words>766</Words>
  <Application>Microsoft Office PowerPoint</Application>
  <PresentationFormat>Custom</PresentationFormat>
  <Paragraphs>66</Paragraphs>
  <Slides>20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Playfair Display</vt:lpstr>
      <vt:lpstr>Dream Avenue</vt:lpstr>
      <vt:lpstr>DM Sans</vt:lpstr>
      <vt:lpstr>Arial</vt:lpstr>
      <vt:lpstr>Calibri</vt:lpstr>
      <vt:lpstr>Canva Sans Bold</vt:lpstr>
      <vt:lpstr>Canva Sans</vt:lpstr>
      <vt:lpstr>Playfair Display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Fashion Style Presentation</dc:title>
  <cp:lastModifiedBy>Windows 11</cp:lastModifiedBy>
  <cp:revision>2</cp:revision>
  <dcterms:created xsi:type="dcterms:W3CDTF">2006-08-16T00:00:00Z</dcterms:created>
  <dcterms:modified xsi:type="dcterms:W3CDTF">2024-09-01T16:45:43Z</dcterms:modified>
  <dc:identifier>DAGPcGNs9TI</dc:identifier>
</cp:coreProperties>
</file>